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48"/>
  </p:notesMasterIdLst>
  <p:sldIdLst>
    <p:sldId id="317" r:id="rId2"/>
    <p:sldId id="349" r:id="rId3"/>
    <p:sldId id="348" r:id="rId4"/>
    <p:sldId id="347" r:id="rId5"/>
    <p:sldId id="361" r:id="rId6"/>
    <p:sldId id="422" r:id="rId7"/>
    <p:sldId id="423" r:id="rId8"/>
    <p:sldId id="424" r:id="rId9"/>
    <p:sldId id="421" r:id="rId10"/>
    <p:sldId id="360" r:id="rId11"/>
    <p:sldId id="406" r:id="rId12"/>
    <p:sldId id="407" r:id="rId13"/>
    <p:sldId id="408" r:id="rId14"/>
    <p:sldId id="409" r:id="rId15"/>
    <p:sldId id="410" r:id="rId16"/>
    <p:sldId id="411" r:id="rId17"/>
    <p:sldId id="425" r:id="rId18"/>
    <p:sldId id="426" r:id="rId19"/>
    <p:sldId id="412" r:id="rId20"/>
    <p:sldId id="413" r:id="rId21"/>
    <p:sldId id="414" r:id="rId22"/>
    <p:sldId id="416" r:id="rId23"/>
    <p:sldId id="321" r:id="rId24"/>
    <p:sldId id="432" r:id="rId25"/>
    <p:sldId id="433" r:id="rId26"/>
    <p:sldId id="427" r:id="rId27"/>
    <p:sldId id="440" r:id="rId28"/>
    <p:sldId id="443" r:id="rId29"/>
    <p:sldId id="444" r:id="rId30"/>
    <p:sldId id="441" r:id="rId31"/>
    <p:sldId id="439" r:id="rId32"/>
    <p:sldId id="442" r:id="rId33"/>
    <p:sldId id="445" r:id="rId34"/>
    <p:sldId id="428" r:id="rId35"/>
    <p:sldId id="429" r:id="rId36"/>
    <p:sldId id="430" r:id="rId37"/>
    <p:sldId id="431" r:id="rId38"/>
    <p:sldId id="417" r:id="rId39"/>
    <p:sldId id="418" r:id="rId40"/>
    <p:sldId id="419" r:id="rId41"/>
    <p:sldId id="420" r:id="rId42"/>
    <p:sldId id="403" r:id="rId43"/>
    <p:sldId id="396" r:id="rId44"/>
    <p:sldId id="397" r:id="rId45"/>
    <p:sldId id="398" r:id="rId46"/>
    <p:sldId id="415" r:id="rId4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AD6"/>
    <a:srgbClr val="3EFF3F"/>
    <a:srgbClr val="FFC2CF"/>
    <a:srgbClr val="6CADDB"/>
    <a:srgbClr val="8B36FF"/>
    <a:srgbClr val="FF0000"/>
    <a:srgbClr val="FFC4D1"/>
    <a:srgbClr val="5FFF66"/>
    <a:srgbClr val="00C1C7"/>
    <a:srgbClr val="B331C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737" autoAdjust="0"/>
    <p:restoredTop sz="94660"/>
  </p:normalViewPr>
  <p:slideViewPr>
    <p:cSldViewPr snapToGrid="0" snapToObjects="1">
      <p:cViewPr>
        <p:scale>
          <a:sx n="100" d="100"/>
          <a:sy n="100" d="100"/>
        </p:scale>
        <p:origin x="1352" y="40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9787000000000003E-2"/>
          <c:y val="0.14371300000000001"/>
          <c:w val="0.95521299999999998"/>
          <c:h val="0.7821550000000000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</c:strRef>
          </c:tx>
          <c:spPr>
            <a:solidFill>
              <a:schemeClr val="accent1"/>
            </a:solidFill>
            <a:ln w="12700" cap="flat">
              <a:noFill/>
              <a:miter lim="400000"/>
            </a:ln>
            <a:effectLst/>
          </c:spPr>
          <c:invertIfNegative val="0"/>
          <c:cat>
            <c:strRef>
              <c:f>Sheet1!$B$1:$D$1</c:f>
              <c:strCache>
                <c:ptCount val="3"/>
                <c:pt idx="0">
                  <c:v>King County</c:v>
                </c:pt>
                <c:pt idx="1">
                  <c:v>Other western WA</c:v>
                </c:pt>
                <c:pt idx="2">
                  <c:v>Eastern WA</c:v>
                </c:pt>
              </c:strCache>
            </c:strRef>
          </c:cat>
          <c:val>
            <c:numRef>
              <c:f>Sheet1!$B$2:$D$2</c:f>
              <c:numCache>
                <c:formatCode>General</c:formatCode>
                <c:ptCount val="3"/>
                <c:pt idx="0">
                  <c:v>0.57082900000000003</c:v>
                </c:pt>
                <c:pt idx="1">
                  <c:v>0.32814500000000002</c:v>
                </c:pt>
                <c:pt idx="2">
                  <c:v>0.101026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704-F244-B421-C5FFCEBF6E3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0"/>
        <c:overlap val="-10"/>
        <c:axId val="399268064"/>
        <c:axId val="399265320"/>
      </c:barChart>
      <c:catAx>
        <c:axId val="399268064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one"/>
        <c:spPr>
          <a:ln w="12700" cap="flat">
            <a:solidFill>
              <a:srgbClr val="000000"/>
            </a:solidFill>
            <a:prstDash val="solid"/>
            <a:miter lim="400000"/>
          </a:ln>
        </c:spPr>
        <c:txPr>
          <a:bodyPr rot="0"/>
          <a:lstStyle/>
          <a:p>
            <a:pPr>
              <a:defRPr sz="2200" b="0" i="0" u="none" strike="noStrike">
                <a:solidFill>
                  <a:srgbClr val="000000"/>
                </a:solidFill>
                <a:latin typeface="Helvetica Neue"/>
              </a:defRPr>
            </a:pPr>
            <a:endParaRPr lang="en-US"/>
          </a:p>
        </c:txPr>
        <c:crossAx val="399265320"/>
        <c:crosses val="autoZero"/>
        <c:auto val="1"/>
        <c:lblAlgn val="ctr"/>
        <c:lblOffset val="100"/>
        <c:noMultiLvlLbl val="1"/>
      </c:catAx>
      <c:valAx>
        <c:axId val="399265320"/>
        <c:scaling>
          <c:orientation val="minMax"/>
        </c:scaling>
        <c:delete val="0"/>
        <c:axPos val="l"/>
        <c:numFmt formatCode="General" sourceLinked="0"/>
        <c:majorTickMark val="none"/>
        <c:minorTickMark val="none"/>
        <c:tickLblPos val="none"/>
        <c:spPr>
          <a:ln w="12700" cap="flat">
            <a:solidFill>
              <a:srgbClr val="000000"/>
            </a:solidFill>
            <a:prstDash val="solid"/>
            <a:miter lim="400000"/>
          </a:ln>
        </c:spPr>
        <c:txPr>
          <a:bodyPr rot="0"/>
          <a:lstStyle/>
          <a:p>
            <a:pPr>
              <a:defRPr sz="2200" b="0" i="0" u="none" strike="noStrike">
                <a:solidFill>
                  <a:srgbClr val="000000"/>
                </a:solidFill>
                <a:latin typeface="Helvetica Neue"/>
              </a:defRPr>
            </a:pPr>
            <a:endParaRPr lang="en-US"/>
          </a:p>
        </c:txPr>
        <c:crossAx val="399268064"/>
        <c:crosses val="autoZero"/>
        <c:crossBetween val="between"/>
        <c:majorUnit val="0.15"/>
        <c:minorUnit val="7.4999999999999997E-2"/>
      </c:valAx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E8926CE-ED07-4029-AD0F-BD96CA7ECD88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6298692-A8BF-40FF-AC2F-BC07B95C5AE9}">
      <dgm:prSet phldrT="[Text]"/>
      <dgm:spPr/>
      <dgm:t>
        <a:bodyPr/>
        <a:lstStyle/>
        <a:p>
          <a:r>
            <a:rPr lang="en-US" dirty="0"/>
            <a:t>CAMP: Coalition for Applied Modeling for Prevention </a:t>
          </a:r>
        </a:p>
        <a:p>
          <a:r>
            <a:rPr lang="en-US" dirty="0"/>
            <a:t>MSM</a:t>
          </a:r>
        </a:p>
        <a:p>
          <a:r>
            <a:rPr lang="en-US" dirty="0"/>
            <a:t>CDC Project: 2015-19</a:t>
          </a:r>
        </a:p>
      </dgm:t>
    </dgm:pt>
    <dgm:pt modelId="{3B6A32B6-1B64-494E-AC76-D2F8ED80B7B9}" type="parTrans" cxnId="{9EA4C5C1-9166-4751-8550-18AEA2878247}">
      <dgm:prSet/>
      <dgm:spPr/>
      <dgm:t>
        <a:bodyPr/>
        <a:lstStyle/>
        <a:p>
          <a:endParaRPr lang="en-US"/>
        </a:p>
      </dgm:t>
    </dgm:pt>
    <dgm:pt modelId="{F3E05FC6-A35F-4CA6-AB31-A3FF07EA7579}" type="sibTrans" cxnId="{9EA4C5C1-9166-4751-8550-18AEA2878247}">
      <dgm:prSet/>
      <dgm:spPr/>
      <dgm:t>
        <a:bodyPr/>
        <a:lstStyle/>
        <a:p>
          <a:endParaRPr lang="en-US"/>
        </a:p>
      </dgm:t>
    </dgm:pt>
    <dgm:pt modelId="{55D8AB57-C618-4059-9629-5D4CFA3D0B74}" type="asst">
      <dgm:prSet phldrT="[Text]"/>
      <dgm:spPr/>
      <dgm:t>
        <a:bodyPr/>
        <a:lstStyle/>
        <a:p>
          <a:r>
            <a:rPr lang="en-US" dirty="0"/>
            <a:t>SHAMP:</a:t>
          </a:r>
        </a:p>
        <a:p>
          <a:r>
            <a:rPr lang="en-US" dirty="0"/>
            <a:t>Seattle Heterosexual</a:t>
          </a:r>
        </a:p>
        <a:p>
          <a:r>
            <a:rPr lang="en-US" dirty="0"/>
            <a:t>NIH R21: 2016-19</a:t>
          </a:r>
        </a:p>
      </dgm:t>
    </dgm:pt>
    <dgm:pt modelId="{D80D6388-DAE9-4662-A596-E98CC4022924}" type="parTrans" cxnId="{7CD7F736-9499-48A8-A531-0140A8C47CA8}">
      <dgm:prSet/>
      <dgm:spPr/>
      <dgm:t>
        <a:bodyPr/>
        <a:lstStyle/>
        <a:p>
          <a:endParaRPr lang="en-US"/>
        </a:p>
      </dgm:t>
    </dgm:pt>
    <dgm:pt modelId="{EE7B9F1F-291B-4687-9060-13BFD9AD5BC3}" type="sibTrans" cxnId="{7CD7F736-9499-48A8-A531-0140A8C47CA8}">
      <dgm:prSet/>
      <dgm:spPr/>
      <dgm:t>
        <a:bodyPr/>
        <a:lstStyle/>
        <a:p>
          <a:endParaRPr lang="en-US"/>
        </a:p>
      </dgm:t>
    </dgm:pt>
    <dgm:pt modelId="{A5E92D9C-7777-4C02-B674-094C43F1017A}" type="asst">
      <dgm:prSet/>
      <dgm:spPr/>
      <dgm:t>
        <a:bodyPr/>
        <a:lstStyle/>
        <a:p>
          <a:r>
            <a:rPr lang="en-US" dirty="0"/>
            <a:t>WHAMP:</a:t>
          </a:r>
        </a:p>
        <a:p>
          <a:r>
            <a:rPr lang="en-US" dirty="0"/>
            <a:t>Washington State</a:t>
          </a:r>
        </a:p>
        <a:p>
          <a:r>
            <a:rPr lang="en-US" dirty="0"/>
            <a:t>UW CFAR SPRC: 2015-2017</a:t>
          </a:r>
        </a:p>
      </dgm:t>
    </dgm:pt>
    <dgm:pt modelId="{2680CD5D-BA3F-4A04-8BE7-D959D9F61497}" type="parTrans" cxnId="{27630908-0048-4E69-BCD2-674655904E20}">
      <dgm:prSet/>
      <dgm:spPr/>
      <dgm:t>
        <a:bodyPr/>
        <a:lstStyle/>
        <a:p>
          <a:endParaRPr lang="en-US"/>
        </a:p>
      </dgm:t>
    </dgm:pt>
    <dgm:pt modelId="{0AC195E6-0108-41B1-8F42-E33E71AD0A85}" type="sibTrans" cxnId="{27630908-0048-4E69-BCD2-674655904E20}">
      <dgm:prSet/>
      <dgm:spPr/>
      <dgm:t>
        <a:bodyPr/>
        <a:lstStyle/>
        <a:p>
          <a:endParaRPr lang="en-US"/>
        </a:p>
      </dgm:t>
    </dgm:pt>
    <dgm:pt modelId="{EFF053C2-6E76-4CAC-B5B8-43BB397AB7A6}">
      <dgm:prSet/>
      <dgm:spPr/>
      <dgm:t>
        <a:bodyPr/>
        <a:lstStyle/>
        <a:p>
          <a:r>
            <a:rPr lang="en-US" dirty="0"/>
            <a:t>Darcy’s PhD</a:t>
          </a:r>
        </a:p>
        <a:p>
          <a:r>
            <a:rPr lang="en-US" dirty="0" err="1"/>
            <a:t>PrEP</a:t>
          </a:r>
          <a:r>
            <a:rPr lang="en-US" dirty="0"/>
            <a:t> Intervention</a:t>
          </a:r>
        </a:p>
        <a:p>
          <a:r>
            <a:rPr lang="en-US" dirty="0"/>
            <a:t>CFAS Fellowship: 2015-18</a:t>
          </a:r>
        </a:p>
      </dgm:t>
    </dgm:pt>
    <dgm:pt modelId="{5E1515C2-C37A-4A59-80EC-50FD13096340}" type="parTrans" cxnId="{07CD7A98-2727-4F4D-BD23-B4AD3038DFB6}">
      <dgm:prSet/>
      <dgm:spPr/>
      <dgm:t>
        <a:bodyPr/>
        <a:lstStyle/>
        <a:p>
          <a:endParaRPr lang="en-US"/>
        </a:p>
      </dgm:t>
    </dgm:pt>
    <dgm:pt modelId="{8151B18B-8D02-41BB-A040-234526FCD956}" type="sibTrans" cxnId="{07CD7A98-2727-4F4D-BD23-B4AD3038DFB6}">
      <dgm:prSet/>
      <dgm:spPr/>
      <dgm:t>
        <a:bodyPr/>
        <a:lstStyle/>
        <a:p>
          <a:endParaRPr lang="en-US"/>
        </a:p>
      </dgm:t>
    </dgm:pt>
    <dgm:pt modelId="{9C99D5C9-8079-4F92-A579-81DCE59EE2F5}">
      <dgm:prSet/>
      <dgm:spPr/>
      <dgm:t>
        <a:bodyPr/>
        <a:lstStyle/>
        <a:p>
          <a:r>
            <a:rPr lang="en-US" dirty="0"/>
            <a:t>WADOH Project</a:t>
          </a:r>
        </a:p>
        <a:p>
          <a:r>
            <a:rPr lang="en-US" dirty="0"/>
            <a:t>WA MSM</a:t>
          </a:r>
        </a:p>
        <a:p>
          <a:r>
            <a:rPr lang="en-US" dirty="0"/>
            <a:t>WADOH Contract: 2018-20</a:t>
          </a:r>
        </a:p>
      </dgm:t>
    </dgm:pt>
    <dgm:pt modelId="{1C297DAD-E782-4DA3-88DF-2B6341DB5E3F}" type="parTrans" cxnId="{F4C57DBC-DAD6-4A75-8299-F1EE464EFD8D}">
      <dgm:prSet/>
      <dgm:spPr/>
      <dgm:t>
        <a:bodyPr/>
        <a:lstStyle/>
        <a:p>
          <a:endParaRPr lang="en-US"/>
        </a:p>
      </dgm:t>
    </dgm:pt>
    <dgm:pt modelId="{AD1A0360-6C88-4656-8976-85FAE2F0AC24}" type="sibTrans" cxnId="{F4C57DBC-DAD6-4A75-8299-F1EE464EFD8D}">
      <dgm:prSet/>
      <dgm:spPr/>
      <dgm:t>
        <a:bodyPr/>
        <a:lstStyle/>
        <a:p>
          <a:endParaRPr lang="en-US"/>
        </a:p>
      </dgm:t>
    </dgm:pt>
    <dgm:pt modelId="{123AA9DD-6472-452E-8C4C-7582EB4A1BD9}" type="pres">
      <dgm:prSet presAssocID="{8E8926CE-ED07-4029-AD0F-BD96CA7ECD88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94F13FFA-6E64-4501-BB1A-5E0AAF636D2C}" type="pres">
      <dgm:prSet presAssocID="{16298692-A8BF-40FF-AC2F-BC07B95C5AE9}" presName="hierRoot1" presStyleCnt="0">
        <dgm:presLayoutVars>
          <dgm:hierBranch val="init"/>
        </dgm:presLayoutVars>
      </dgm:prSet>
      <dgm:spPr/>
    </dgm:pt>
    <dgm:pt modelId="{AD0968B4-0EEE-46AB-8D0D-09F295F8DD47}" type="pres">
      <dgm:prSet presAssocID="{16298692-A8BF-40FF-AC2F-BC07B95C5AE9}" presName="rootComposite1" presStyleCnt="0"/>
      <dgm:spPr/>
    </dgm:pt>
    <dgm:pt modelId="{90D5CAB7-51F4-462E-B772-FCECE8A15F0A}" type="pres">
      <dgm:prSet presAssocID="{16298692-A8BF-40FF-AC2F-BC07B95C5AE9}" presName="rootText1" presStyleLbl="node0" presStyleIdx="0" presStyleCnt="1" custScaleX="240932">
        <dgm:presLayoutVars>
          <dgm:chPref val="3"/>
        </dgm:presLayoutVars>
      </dgm:prSet>
      <dgm:spPr/>
    </dgm:pt>
    <dgm:pt modelId="{E972644F-1365-4BAE-BB5B-DEEB8A5BCC7A}" type="pres">
      <dgm:prSet presAssocID="{16298692-A8BF-40FF-AC2F-BC07B95C5AE9}" presName="rootConnector1" presStyleLbl="node1" presStyleIdx="0" presStyleCnt="0"/>
      <dgm:spPr/>
    </dgm:pt>
    <dgm:pt modelId="{5E93A9AC-AF53-4D0A-A3D1-7CF68728FF75}" type="pres">
      <dgm:prSet presAssocID="{16298692-A8BF-40FF-AC2F-BC07B95C5AE9}" presName="hierChild2" presStyleCnt="0"/>
      <dgm:spPr/>
    </dgm:pt>
    <dgm:pt modelId="{8645C4CD-8DB5-4518-9E43-07107ECDF2A9}" type="pres">
      <dgm:prSet presAssocID="{16298692-A8BF-40FF-AC2F-BC07B95C5AE9}" presName="hierChild3" presStyleCnt="0"/>
      <dgm:spPr/>
    </dgm:pt>
    <dgm:pt modelId="{544900D2-24AA-445B-BED0-182979186308}" type="pres">
      <dgm:prSet presAssocID="{D80D6388-DAE9-4662-A596-E98CC4022924}" presName="Name111" presStyleLbl="parChTrans1D2" presStyleIdx="0" presStyleCnt="2"/>
      <dgm:spPr/>
    </dgm:pt>
    <dgm:pt modelId="{C4798EE1-1917-49C1-ABB8-575263E4376E}" type="pres">
      <dgm:prSet presAssocID="{55D8AB57-C618-4059-9629-5D4CFA3D0B74}" presName="hierRoot3" presStyleCnt="0">
        <dgm:presLayoutVars>
          <dgm:hierBranch val="init"/>
        </dgm:presLayoutVars>
      </dgm:prSet>
      <dgm:spPr/>
    </dgm:pt>
    <dgm:pt modelId="{44021B12-EF2B-441F-802D-471182A6CED4}" type="pres">
      <dgm:prSet presAssocID="{55D8AB57-C618-4059-9629-5D4CFA3D0B74}" presName="rootComposite3" presStyleCnt="0"/>
      <dgm:spPr/>
    </dgm:pt>
    <dgm:pt modelId="{21C1C8F8-93ED-4870-92BA-0C9EA1114C83}" type="pres">
      <dgm:prSet presAssocID="{55D8AB57-C618-4059-9629-5D4CFA3D0B74}" presName="rootText3" presStyleLbl="asst1" presStyleIdx="0" presStyleCnt="2">
        <dgm:presLayoutVars>
          <dgm:chPref val="3"/>
        </dgm:presLayoutVars>
      </dgm:prSet>
      <dgm:spPr/>
    </dgm:pt>
    <dgm:pt modelId="{CA5E688B-2EE9-4141-A44D-FDFD91732883}" type="pres">
      <dgm:prSet presAssocID="{55D8AB57-C618-4059-9629-5D4CFA3D0B74}" presName="rootConnector3" presStyleLbl="asst1" presStyleIdx="0" presStyleCnt="2"/>
      <dgm:spPr/>
    </dgm:pt>
    <dgm:pt modelId="{96BC4436-EEE1-4961-9612-01BDCC8EB768}" type="pres">
      <dgm:prSet presAssocID="{55D8AB57-C618-4059-9629-5D4CFA3D0B74}" presName="hierChild6" presStyleCnt="0"/>
      <dgm:spPr/>
    </dgm:pt>
    <dgm:pt modelId="{7016D5E4-5FBE-4FFE-8A9C-444A257DA067}" type="pres">
      <dgm:prSet presAssocID="{55D8AB57-C618-4059-9629-5D4CFA3D0B74}" presName="hierChild7" presStyleCnt="0"/>
      <dgm:spPr/>
    </dgm:pt>
    <dgm:pt modelId="{F398BEC5-3B68-49A2-A4D5-B64354BB6D35}" type="pres">
      <dgm:prSet presAssocID="{2680CD5D-BA3F-4A04-8BE7-D959D9F61497}" presName="Name111" presStyleLbl="parChTrans1D2" presStyleIdx="1" presStyleCnt="2"/>
      <dgm:spPr/>
    </dgm:pt>
    <dgm:pt modelId="{45849789-E763-4C23-91EA-F35B892E34C7}" type="pres">
      <dgm:prSet presAssocID="{A5E92D9C-7777-4C02-B674-094C43F1017A}" presName="hierRoot3" presStyleCnt="0">
        <dgm:presLayoutVars>
          <dgm:hierBranch/>
        </dgm:presLayoutVars>
      </dgm:prSet>
      <dgm:spPr/>
    </dgm:pt>
    <dgm:pt modelId="{A363DEB4-0E3D-4A68-AB83-89D57826F642}" type="pres">
      <dgm:prSet presAssocID="{A5E92D9C-7777-4C02-B674-094C43F1017A}" presName="rootComposite3" presStyleCnt="0"/>
      <dgm:spPr/>
    </dgm:pt>
    <dgm:pt modelId="{199A001B-ADCA-498B-A185-6B5ECD3ABF61}" type="pres">
      <dgm:prSet presAssocID="{A5E92D9C-7777-4C02-B674-094C43F1017A}" presName="rootText3" presStyleLbl="asst1" presStyleIdx="1" presStyleCnt="2" custScaleX="137193">
        <dgm:presLayoutVars>
          <dgm:chPref val="3"/>
        </dgm:presLayoutVars>
      </dgm:prSet>
      <dgm:spPr/>
    </dgm:pt>
    <dgm:pt modelId="{5622B879-1786-40F4-81C6-4BB95A76CF5B}" type="pres">
      <dgm:prSet presAssocID="{A5E92D9C-7777-4C02-B674-094C43F1017A}" presName="rootConnector3" presStyleLbl="asst1" presStyleIdx="1" presStyleCnt="2"/>
      <dgm:spPr/>
    </dgm:pt>
    <dgm:pt modelId="{524F6883-B56C-484D-B380-C04E2C8DA48B}" type="pres">
      <dgm:prSet presAssocID="{A5E92D9C-7777-4C02-B674-094C43F1017A}" presName="hierChild6" presStyleCnt="0"/>
      <dgm:spPr/>
    </dgm:pt>
    <dgm:pt modelId="{1CA3DA31-4A8B-440B-84B7-BB15E8901B53}" type="pres">
      <dgm:prSet presAssocID="{5E1515C2-C37A-4A59-80EC-50FD13096340}" presName="Name35" presStyleLbl="parChTrans1D3" presStyleIdx="0" presStyleCnt="2"/>
      <dgm:spPr/>
    </dgm:pt>
    <dgm:pt modelId="{AF732E7E-D569-4FB9-830A-82D5B4F9C1E2}" type="pres">
      <dgm:prSet presAssocID="{EFF053C2-6E76-4CAC-B5B8-43BB397AB7A6}" presName="hierRoot2" presStyleCnt="0">
        <dgm:presLayoutVars>
          <dgm:hierBranch/>
        </dgm:presLayoutVars>
      </dgm:prSet>
      <dgm:spPr/>
    </dgm:pt>
    <dgm:pt modelId="{914B3868-2169-43F2-A747-A2F1ABEB570F}" type="pres">
      <dgm:prSet presAssocID="{EFF053C2-6E76-4CAC-B5B8-43BB397AB7A6}" presName="rootComposite" presStyleCnt="0"/>
      <dgm:spPr/>
    </dgm:pt>
    <dgm:pt modelId="{18D942B9-2519-42E6-B43B-585FE9E1BC00}" type="pres">
      <dgm:prSet presAssocID="{EFF053C2-6E76-4CAC-B5B8-43BB397AB7A6}" presName="rootText" presStyleLbl="node3" presStyleIdx="0" presStyleCnt="2" custScaleX="136395">
        <dgm:presLayoutVars>
          <dgm:chPref val="3"/>
        </dgm:presLayoutVars>
      </dgm:prSet>
      <dgm:spPr/>
    </dgm:pt>
    <dgm:pt modelId="{7217A5C1-CAD7-46C1-B3B4-4582926E18AF}" type="pres">
      <dgm:prSet presAssocID="{EFF053C2-6E76-4CAC-B5B8-43BB397AB7A6}" presName="rootConnector" presStyleLbl="node3" presStyleIdx="0" presStyleCnt="2"/>
      <dgm:spPr/>
    </dgm:pt>
    <dgm:pt modelId="{70A39D91-7829-40D3-A9B9-B272C50CF931}" type="pres">
      <dgm:prSet presAssocID="{EFF053C2-6E76-4CAC-B5B8-43BB397AB7A6}" presName="hierChild4" presStyleCnt="0"/>
      <dgm:spPr/>
    </dgm:pt>
    <dgm:pt modelId="{AC1F033C-EFF9-4450-981E-1ABF45426D28}" type="pres">
      <dgm:prSet presAssocID="{EFF053C2-6E76-4CAC-B5B8-43BB397AB7A6}" presName="hierChild5" presStyleCnt="0"/>
      <dgm:spPr/>
    </dgm:pt>
    <dgm:pt modelId="{3709D005-19DD-4A70-92AD-B1D8BE428E39}" type="pres">
      <dgm:prSet presAssocID="{1C297DAD-E782-4DA3-88DF-2B6341DB5E3F}" presName="Name35" presStyleLbl="parChTrans1D3" presStyleIdx="1" presStyleCnt="2"/>
      <dgm:spPr/>
    </dgm:pt>
    <dgm:pt modelId="{DA68E2D8-4076-4023-93E1-209932A62987}" type="pres">
      <dgm:prSet presAssocID="{9C99D5C9-8079-4F92-A579-81DCE59EE2F5}" presName="hierRoot2" presStyleCnt="0">
        <dgm:presLayoutVars>
          <dgm:hierBranch/>
        </dgm:presLayoutVars>
      </dgm:prSet>
      <dgm:spPr/>
    </dgm:pt>
    <dgm:pt modelId="{9B323E02-57D7-488E-B3D0-186696C80768}" type="pres">
      <dgm:prSet presAssocID="{9C99D5C9-8079-4F92-A579-81DCE59EE2F5}" presName="rootComposite" presStyleCnt="0"/>
      <dgm:spPr/>
    </dgm:pt>
    <dgm:pt modelId="{FC14D2A5-75EA-4725-B5A0-5749D4A2A619}" type="pres">
      <dgm:prSet presAssocID="{9C99D5C9-8079-4F92-A579-81DCE59EE2F5}" presName="rootText" presStyleLbl="node3" presStyleIdx="1" presStyleCnt="2" custScaleX="124614">
        <dgm:presLayoutVars>
          <dgm:chPref val="3"/>
        </dgm:presLayoutVars>
      </dgm:prSet>
      <dgm:spPr/>
    </dgm:pt>
    <dgm:pt modelId="{2F3B0836-6842-401C-9863-400ED16E2C1A}" type="pres">
      <dgm:prSet presAssocID="{9C99D5C9-8079-4F92-A579-81DCE59EE2F5}" presName="rootConnector" presStyleLbl="node3" presStyleIdx="1" presStyleCnt="2"/>
      <dgm:spPr/>
    </dgm:pt>
    <dgm:pt modelId="{C523A43F-F08A-4ACE-AEFE-C31B1BC4EDED}" type="pres">
      <dgm:prSet presAssocID="{9C99D5C9-8079-4F92-A579-81DCE59EE2F5}" presName="hierChild4" presStyleCnt="0"/>
      <dgm:spPr/>
    </dgm:pt>
    <dgm:pt modelId="{C085DF38-AC97-41D4-9ADA-AA1EA6F7BC65}" type="pres">
      <dgm:prSet presAssocID="{9C99D5C9-8079-4F92-A579-81DCE59EE2F5}" presName="hierChild5" presStyleCnt="0"/>
      <dgm:spPr/>
    </dgm:pt>
    <dgm:pt modelId="{8BDD21EB-5AB1-4C6B-A530-2DE5878A5B7D}" type="pres">
      <dgm:prSet presAssocID="{A5E92D9C-7777-4C02-B674-094C43F1017A}" presName="hierChild7" presStyleCnt="0"/>
      <dgm:spPr/>
    </dgm:pt>
  </dgm:ptLst>
  <dgm:cxnLst>
    <dgm:cxn modelId="{27630908-0048-4E69-BCD2-674655904E20}" srcId="{16298692-A8BF-40FF-AC2F-BC07B95C5AE9}" destId="{A5E92D9C-7777-4C02-B674-094C43F1017A}" srcOrd="1" destOrd="0" parTransId="{2680CD5D-BA3F-4A04-8BE7-D959D9F61497}" sibTransId="{0AC195E6-0108-41B1-8F42-E33E71AD0A85}"/>
    <dgm:cxn modelId="{4A51F809-F2E3-4178-AC71-F2FCD2FD9DE0}" type="presOf" srcId="{8E8926CE-ED07-4029-AD0F-BD96CA7ECD88}" destId="{123AA9DD-6472-452E-8C4C-7582EB4A1BD9}" srcOrd="0" destOrd="0" presId="urn:microsoft.com/office/officeart/2005/8/layout/orgChart1"/>
    <dgm:cxn modelId="{C137BA35-A169-49D8-84F6-92404AEE66ED}" type="presOf" srcId="{9C99D5C9-8079-4F92-A579-81DCE59EE2F5}" destId="{2F3B0836-6842-401C-9863-400ED16E2C1A}" srcOrd="1" destOrd="0" presId="urn:microsoft.com/office/officeart/2005/8/layout/orgChart1"/>
    <dgm:cxn modelId="{7CD7F736-9499-48A8-A531-0140A8C47CA8}" srcId="{16298692-A8BF-40FF-AC2F-BC07B95C5AE9}" destId="{55D8AB57-C618-4059-9629-5D4CFA3D0B74}" srcOrd="0" destOrd="0" parTransId="{D80D6388-DAE9-4662-A596-E98CC4022924}" sibTransId="{EE7B9F1F-291B-4687-9060-13BFD9AD5BC3}"/>
    <dgm:cxn modelId="{362A1642-393E-4455-B010-7510A09522D2}" type="presOf" srcId="{5E1515C2-C37A-4A59-80EC-50FD13096340}" destId="{1CA3DA31-4A8B-440B-84B7-BB15E8901B53}" srcOrd="0" destOrd="0" presId="urn:microsoft.com/office/officeart/2005/8/layout/orgChart1"/>
    <dgm:cxn modelId="{EE730F55-3539-4A2B-BB66-19114A30F571}" type="presOf" srcId="{55D8AB57-C618-4059-9629-5D4CFA3D0B74}" destId="{CA5E688B-2EE9-4141-A44D-FDFD91732883}" srcOrd="1" destOrd="0" presId="urn:microsoft.com/office/officeart/2005/8/layout/orgChart1"/>
    <dgm:cxn modelId="{9EE8615E-DADA-4C35-9841-13F02E0E4D2A}" type="presOf" srcId="{D80D6388-DAE9-4662-A596-E98CC4022924}" destId="{544900D2-24AA-445B-BED0-182979186308}" srcOrd="0" destOrd="0" presId="urn:microsoft.com/office/officeart/2005/8/layout/orgChart1"/>
    <dgm:cxn modelId="{2FE9FB6D-C475-4943-B11E-19114A737DE8}" type="presOf" srcId="{A5E92D9C-7777-4C02-B674-094C43F1017A}" destId="{199A001B-ADCA-498B-A185-6B5ECD3ABF61}" srcOrd="0" destOrd="0" presId="urn:microsoft.com/office/officeart/2005/8/layout/orgChart1"/>
    <dgm:cxn modelId="{7A9B7B72-3890-4AC8-8872-6E5A622725D8}" type="presOf" srcId="{A5E92D9C-7777-4C02-B674-094C43F1017A}" destId="{5622B879-1786-40F4-81C6-4BB95A76CF5B}" srcOrd="1" destOrd="0" presId="urn:microsoft.com/office/officeart/2005/8/layout/orgChart1"/>
    <dgm:cxn modelId="{41F4B480-D7D3-45A0-A2D1-515CFC2940FB}" type="presOf" srcId="{55D8AB57-C618-4059-9629-5D4CFA3D0B74}" destId="{21C1C8F8-93ED-4870-92BA-0C9EA1114C83}" srcOrd="0" destOrd="0" presId="urn:microsoft.com/office/officeart/2005/8/layout/orgChart1"/>
    <dgm:cxn modelId="{01A02883-CB3F-4BB4-AEAF-7848D86D6362}" type="presOf" srcId="{2680CD5D-BA3F-4A04-8BE7-D959D9F61497}" destId="{F398BEC5-3B68-49A2-A4D5-B64354BB6D35}" srcOrd="0" destOrd="0" presId="urn:microsoft.com/office/officeart/2005/8/layout/orgChart1"/>
    <dgm:cxn modelId="{4AF02D89-7982-4A25-BE98-61CC68FC27DA}" type="presOf" srcId="{EFF053C2-6E76-4CAC-B5B8-43BB397AB7A6}" destId="{7217A5C1-CAD7-46C1-B3B4-4582926E18AF}" srcOrd="1" destOrd="0" presId="urn:microsoft.com/office/officeart/2005/8/layout/orgChart1"/>
    <dgm:cxn modelId="{07CD7A98-2727-4F4D-BD23-B4AD3038DFB6}" srcId="{A5E92D9C-7777-4C02-B674-094C43F1017A}" destId="{EFF053C2-6E76-4CAC-B5B8-43BB397AB7A6}" srcOrd="0" destOrd="0" parTransId="{5E1515C2-C37A-4A59-80EC-50FD13096340}" sibTransId="{8151B18B-8D02-41BB-A040-234526FCD956}"/>
    <dgm:cxn modelId="{5BEBAEB0-3F2A-44F9-9D18-6F4CDD12C975}" type="presOf" srcId="{16298692-A8BF-40FF-AC2F-BC07B95C5AE9}" destId="{E972644F-1365-4BAE-BB5B-DEEB8A5BCC7A}" srcOrd="1" destOrd="0" presId="urn:microsoft.com/office/officeart/2005/8/layout/orgChart1"/>
    <dgm:cxn modelId="{F4C57DBC-DAD6-4A75-8299-F1EE464EFD8D}" srcId="{A5E92D9C-7777-4C02-B674-094C43F1017A}" destId="{9C99D5C9-8079-4F92-A579-81DCE59EE2F5}" srcOrd="1" destOrd="0" parTransId="{1C297DAD-E782-4DA3-88DF-2B6341DB5E3F}" sibTransId="{AD1A0360-6C88-4656-8976-85FAE2F0AC24}"/>
    <dgm:cxn modelId="{9EA4C5C1-9166-4751-8550-18AEA2878247}" srcId="{8E8926CE-ED07-4029-AD0F-BD96CA7ECD88}" destId="{16298692-A8BF-40FF-AC2F-BC07B95C5AE9}" srcOrd="0" destOrd="0" parTransId="{3B6A32B6-1B64-494E-AC76-D2F8ED80B7B9}" sibTransId="{F3E05FC6-A35F-4CA6-AB31-A3FF07EA7579}"/>
    <dgm:cxn modelId="{391DB6C5-3BBE-48E5-8456-B5EB5760E378}" type="presOf" srcId="{1C297DAD-E782-4DA3-88DF-2B6341DB5E3F}" destId="{3709D005-19DD-4A70-92AD-B1D8BE428E39}" srcOrd="0" destOrd="0" presId="urn:microsoft.com/office/officeart/2005/8/layout/orgChart1"/>
    <dgm:cxn modelId="{B607EBF7-CD6E-44C1-BC8E-8667949370A6}" type="presOf" srcId="{9C99D5C9-8079-4F92-A579-81DCE59EE2F5}" destId="{FC14D2A5-75EA-4725-B5A0-5749D4A2A619}" srcOrd="0" destOrd="0" presId="urn:microsoft.com/office/officeart/2005/8/layout/orgChart1"/>
    <dgm:cxn modelId="{6645DBFC-3FD2-4B25-A64A-7137AD9CA057}" type="presOf" srcId="{16298692-A8BF-40FF-AC2F-BC07B95C5AE9}" destId="{90D5CAB7-51F4-462E-B772-FCECE8A15F0A}" srcOrd="0" destOrd="0" presId="urn:microsoft.com/office/officeart/2005/8/layout/orgChart1"/>
    <dgm:cxn modelId="{BB6681FE-3B06-4CE2-B900-DCA155B14FE4}" type="presOf" srcId="{EFF053C2-6E76-4CAC-B5B8-43BB397AB7A6}" destId="{18D942B9-2519-42E6-B43B-585FE9E1BC00}" srcOrd="0" destOrd="0" presId="urn:microsoft.com/office/officeart/2005/8/layout/orgChart1"/>
    <dgm:cxn modelId="{793A32D5-E8C9-4DCD-AD54-F85A9FE29EF7}" type="presParOf" srcId="{123AA9DD-6472-452E-8C4C-7582EB4A1BD9}" destId="{94F13FFA-6E64-4501-BB1A-5E0AAF636D2C}" srcOrd="0" destOrd="0" presId="urn:microsoft.com/office/officeart/2005/8/layout/orgChart1"/>
    <dgm:cxn modelId="{E56DA288-657E-431F-8584-454369421CC7}" type="presParOf" srcId="{94F13FFA-6E64-4501-BB1A-5E0AAF636D2C}" destId="{AD0968B4-0EEE-46AB-8D0D-09F295F8DD47}" srcOrd="0" destOrd="0" presId="urn:microsoft.com/office/officeart/2005/8/layout/orgChart1"/>
    <dgm:cxn modelId="{8B8753CE-4ECA-48F8-A1D7-729870B24FD9}" type="presParOf" srcId="{AD0968B4-0EEE-46AB-8D0D-09F295F8DD47}" destId="{90D5CAB7-51F4-462E-B772-FCECE8A15F0A}" srcOrd="0" destOrd="0" presId="urn:microsoft.com/office/officeart/2005/8/layout/orgChart1"/>
    <dgm:cxn modelId="{243F832A-15A7-41A1-BF28-FD6A1B791EB2}" type="presParOf" srcId="{AD0968B4-0EEE-46AB-8D0D-09F295F8DD47}" destId="{E972644F-1365-4BAE-BB5B-DEEB8A5BCC7A}" srcOrd="1" destOrd="0" presId="urn:microsoft.com/office/officeart/2005/8/layout/orgChart1"/>
    <dgm:cxn modelId="{6548A4FE-EB6A-4E16-844B-8392555C829F}" type="presParOf" srcId="{94F13FFA-6E64-4501-BB1A-5E0AAF636D2C}" destId="{5E93A9AC-AF53-4D0A-A3D1-7CF68728FF75}" srcOrd="1" destOrd="0" presId="urn:microsoft.com/office/officeart/2005/8/layout/orgChart1"/>
    <dgm:cxn modelId="{B3B0C81F-E2EE-44ED-B537-660C44C0011E}" type="presParOf" srcId="{94F13FFA-6E64-4501-BB1A-5E0AAF636D2C}" destId="{8645C4CD-8DB5-4518-9E43-07107ECDF2A9}" srcOrd="2" destOrd="0" presId="urn:microsoft.com/office/officeart/2005/8/layout/orgChart1"/>
    <dgm:cxn modelId="{5685A206-BB5F-4F91-BC50-C736760E09F7}" type="presParOf" srcId="{8645C4CD-8DB5-4518-9E43-07107ECDF2A9}" destId="{544900D2-24AA-445B-BED0-182979186308}" srcOrd="0" destOrd="0" presId="urn:microsoft.com/office/officeart/2005/8/layout/orgChart1"/>
    <dgm:cxn modelId="{B519E6F2-FDDF-4D22-8D85-5FA9A2BFA815}" type="presParOf" srcId="{8645C4CD-8DB5-4518-9E43-07107ECDF2A9}" destId="{C4798EE1-1917-49C1-ABB8-575263E4376E}" srcOrd="1" destOrd="0" presId="urn:microsoft.com/office/officeart/2005/8/layout/orgChart1"/>
    <dgm:cxn modelId="{6EDB5D59-73CE-4F85-B387-ED0772E16B51}" type="presParOf" srcId="{C4798EE1-1917-49C1-ABB8-575263E4376E}" destId="{44021B12-EF2B-441F-802D-471182A6CED4}" srcOrd="0" destOrd="0" presId="urn:microsoft.com/office/officeart/2005/8/layout/orgChart1"/>
    <dgm:cxn modelId="{6133E3AF-3E36-4102-9B3B-1313D557936D}" type="presParOf" srcId="{44021B12-EF2B-441F-802D-471182A6CED4}" destId="{21C1C8F8-93ED-4870-92BA-0C9EA1114C83}" srcOrd="0" destOrd="0" presId="urn:microsoft.com/office/officeart/2005/8/layout/orgChart1"/>
    <dgm:cxn modelId="{43A575B8-FA48-4869-9C75-E670CCDA5638}" type="presParOf" srcId="{44021B12-EF2B-441F-802D-471182A6CED4}" destId="{CA5E688B-2EE9-4141-A44D-FDFD91732883}" srcOrd="1" destOrd="0" presId="urn:microsoft.com/office/officeart/2005/8/layout/orgChart1"/>
    <dgm:cxn modelId="{A3034278-BC75-4A96-BB5C-3ACAD6EE872C}" type="presParOf" srcId="{C4798EE1-1917-49C1-ABB8-575263E4376E}" destId="{96BC4436-EEE1-4961-9612-01BDCC8EB768}" srcOrd="1" destOrd="0" presId="urn:microsoft.com/office/officeart/2005/8/layout/orgChart1"/>
    <dgm:cxn modelId="{35D1AD3E-FC70-4B49-9DBF-A1A8400F95F6}" type="presParOf" srcId="{C4798EE1-1917-49C1-ABB8-575263E4376E}" destId="{7016D5E4-5FBE-4FFE-8A9C-444A257DA067}" srcOrd="2" destOrd="0" presId="urn:microsoft.com/office/officeart/2005/8/layout/orgChart1"/>
    <dgm:cxn modelId="{7ADBE5DD-04FF-44E0-8F35-86AE103E506C}" type="presParOf" srcId="{8645C4CD-8DB5-4518-9E43-07107ECDF2A9}" destId="{F398BEC5-3B68-49A2-A4D5-B64354BB6D35}" srcOrd="2" destOrd="0" presId="urn:microsoft.com/office/officeart/2005/8/layout/orgChart1"/>
    <dgm:cxn modelId="{026C5DD9-17F2-4FD7-B7E3-0A4EE86C2C39}" type="presParOf" srcId="{8645C4CD-8DB5-4518-9E43-07107ECDF2A9}" destId="{45849789-E763-4C23-91EA-F35B892E34C7}" srcOrd="3" destOrd="0" presId="urn:microsoft.com/office/officeart/2005/8/layout/orgChart1"/>
    <dgm:cxn modelId="{26124657-8F6E-466F-9196-6D567864F5F9}" type="presParOf" srcId="{45849789-E763-4C23-91EA-F35B892E34C7}" destId="{A363DEB4-0E3D-4A68-AB83-89D57826F642}" srcOrd="0" destOrd="0" presId="urn:microsoft.com/office/officeart/2005/8/layout/orgChart1"/>
    <dgm:cxn modelId="{F53D74DD-C3BC-4E6C-81E4-F54D940771ED}" type="presParOf" srcId="{A363DEB4-0E3D-4A68-AB83-89D57826F642}" destId="{199A001B-ADCA-498B-A185-6B5ECD3ABF61}" srcOrd="0" destOrd="0" presId="urn:microsoft.com/office/officeart/2005/8/layout/orgChart1"/>
    <dgm:cxn modelId="{B3C8CD42-6BCA-4BFB-8829-607CD923464A}" type="presParOf" srcId="{A363DEB4-0E3D-4A68-AB83-89D57826F642}" destId="{5622B879-1786-40F4-81C6-4BB95A76CF5B}" srcOrd="1" destOrd="0" presId="urn:microsoft.com/office/officeart/2005/8/layout/orgChart1"/>
    <dgm:cxn modelId="{3B5C6329-482B-4B47-9134-B7F7A620667A}" type="presParOf" srcId="{45849789-E763-4C23-91EA-F35B892E34C7}" destId="{524F6883-B56C-484D-B380-C04E2C8DA48B}" srcOrd="1" destOrd="0" presId="urn:microsoft.com/office/officeart/2005/8/layout/orgChart1"/>
    <dgm:cxn modelId="{E9FA9761-8910-46ED-A66B-4F2AB7A865F1}" type="presParOf" srcId="{524F6883-B56C-484D-B380-C04E2C8DA48B}" destId="{1CA3DA31-4A8B-440B-84B7-BB15E8901B53}" srcOrd="0" destOrd="0" presId="urn:microsoft.com/office/officeart/2005/8/layout/orgChart1"/>
    <dgm:cxn modelId="{26D58C26-0AF5-4199-A4E1-C0BFFA0C841D}" type="presParOf" srcId="{524F6883-B56C-484D-B380-C04E2C8DA48B}" destId="{AF732E7E-D569-4FB9-830A-82D5B4F9C1E2}" srcOrd="1" destOrd="0" presId="urn:microsoft.com/office/officeart/2005/8/layout/orgChart1"/>
    <dgm:cxn modelId="{20A4277D-756D-4CE7-B05B-E36DC4A1EC9C}" type="presParOf" srcId="{AF732E7E-D569-4FB9-830A-82D5B4F9C1E2}" destId="{914B3868-2169-43F2-A747-A2F1ABEB570F}" srcOrd="0" destOrd="0" presId="urn:microsoft.com/office/officeart/2005/8/layout/orgChart1"/>
    <dgm:cxn modelId="{869F0199-6A07-4776-A123-D28A305369AF}" type="presParOf" srcId="{914B3868-2169-43F2-A747-A2F1ABEB570F}" destId="{18D942B9-2519-42E6-B43B-585FE9E1BC00}" srcOrd="0" destOrd="0" presId="urn:microsoft.com/office/officeart/2005/8/layout/orgChart1"/>
    <dgm:cxn modelId="{40E911BF-10F7-4C72-90BA-571CCE32D40F}" type="presParOf" srcId="{914B3868-2169-43F2-A747-A2F1ABEB570F}" destId="{7217A5C1-CAD7-46C1-B3B4-4582926E18AF}" srcOrd="1" destOrd="0" presId="urn:microsoft.com/office/officeart/2005/8/layout/orgChart1"/>
    <dgm:cxn modelId="{3411F761-99A5-4F87-8429-E533452FA290}" type="presParOf" srcId="{AF732E7E-D569-4FB9-830A-82D5B4F9C1E2}" destId="{70A39D91-7829-40D3-A9B9-B272C50CF931}" srcOrd="1" destOrd="0" presId="urn:microsoft.com/office/officeart/2005/8/layout/orgChart1"/>
    <dgm:cxn modelId="{8272CCF8-0504-4097-B57E-1FFB21B7227A}" type="presParOf" srcId="{AF732E7E-D569-4FB9-830A-82D5B4F9C1E2}" destId="{AC1F033C-EFF9-4450-981E-1ABF45426D28}" srcOrd="2" destOrd="0" presId="urn:microsoft.com/office/officeart/2005/8/layout/orgChart1"/>
    <dgm:cxn modelId="{DA0EC508-1459-4E66-AEE2-9D040EFE6549}" type="presParOf" srcId="{524F6883-B56C-484D-B380-C04E2C8DA48B}" destId="{3709D005-19DD-4A70-92AD-B1D8BE428E39}" srcOrd="2" destOrd="0" presId="urn:microsoft.com/office/officeart/2005/8/layout/orgChart1"/>
    <dgm:cxn modelId="{84EDB47B-1022-42E0-B64D-A31B09253792}" type="presParOf" srcId="{524F6883-B56C-484D-B380-C04E2C8DA48B}" destId="{DA68E2D8-4076-4023-93E1-209932A62987}" srcOrd="3" destOrd="0" presId="urn:microsoft.com/office/officeart/2005/8/layout/orgChart1"/>
    <dgm:cxn modelId="{9B16B790-2D0D-44EE-9A89-AC3D12E6B57B}" type="presParOf" srcId="{DA68E2D8-4076-4023-93E1-209932A62987}" destId="{9B323E02-57D7-488E-B3D0-186696C80768}" srcOrd="0" destOrd="0" presId="urn:microsoft.com/office/officeart/2005/8/layout/orgChart1"/>
    <dgm:cxn modelId="{5D6F7518-AB24-48CF-B529-0CD74DB4021D}" type="presParOf" srcId="{9B323E02-57D7-488E-B3D0-186696C80768}" destId="{FC14D2A5-75EA-4725-B5A0-5749D4A2A619}" srcOrd="0" destOrd="0" presId="urn:microsoft.com/office/officeart/2005/8/layout/orgChart1"/>
    <dgm:cxn modelId="{1166FE7D-A12B-4D0A-BE44-D50C6AA3EEB1}" type="presParOf" srcId="{9B323E02-57D7-488E-B3D0-186696C80768}" destId="{2F3B0836-6842-401C-9863-400ED16E2C1A}" srcOrd="1" destOrd="0" presId="urn:microsoft.com/office/officeart/2005/8/layout/orgChart1"/>
    <dgm:cxn modelId="{CAC8E2A6-D72E-4102-9BA6-37B3A9972FA5}" type="presParOf" srcId="{DA68E2D8-4076-4023-93E1-209932A62987}" destId="{C523A43F-F08A-4ACE-AEFE-C31B1BC4EDED}" srcOrd="1" destOrd="0" presId="urn:microsoft.com/office/officeart/2005/8/layout/orgChart1"/>
    <dgm:cxn modelId="{2B7955AD-9674-429F-ABFF-5837E6468AB0}" type="presParOf" srcId="{DA68E2D8-4076-4023-93E1-209932A62987}" destId="{C085DF38-AC97-41D4-9ADA-AA1EA6F7BC65}" srcOrd="2" destOrd="0" presId="urn:microsoft.com/office/officeart/2005/8/layout/orgChart1"/>
    <dgm:cxn modelId="{D9F046DA-7CE1-4FBC-8756-1F8E9B433D14}" type="presParOf" srcId="{45849789-E763-4C23-91EA-F35B892E34C7}" destId="{8BDD21EB-5AB1-4C6B-A530-2DE5878A5B7D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09D005-19DD-4A70-92AD-B1D8BE428E39}">
      <dsp:nvSpPr>
        <dsp:cNvPr id="0" name=""/>
        <dsp:cNvSpPr/>
      </dsp:nvSpPr>
      <dsp:spPr>
        <a:xfrm>
          <a:off x="5368783" y="2668164"/>
          <a:ext cx="1552826" cy="41436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7181"/>
              </a:lnTo>
              <a:lnTo>
                <a:pt x="1552826" y="207181"/>
              </a:lnTo>
              <a:lnTo>
                <a:pt x="1552826" y="414363"/>
              </a:lnTo>
            </a:path>
          </a:pathLst>
        </a:custGeom>
        <a:noFill/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CA3DA31-4A8B-440B-84B7-BB15E8901B53}">
      <dsp:nvSpPr>
        <dsp:cNvPr id="0" name=""/>
        <dsp:cNvSpPr/>
      </dsp:nvSpPr>
      <dsp:spPr>
        <a:xfrm>
          <a:off x="3932185" y="2668164"/>
          <a:ext cx="1436597" cy="414363"/>
        </a:xfrm>
        <a:custGeom>
          <a:avLst/>
          <a:gdLst/>
          <a:ahLst/>
          <a:cxnLst/>
          <a:rect l="0" t="0" r="0" b="0"/>
          <a:pathLst>
            <a:path>
              <a:moveTo>
                <a:pt x="1436597" y="0"/>
              </a:moveTo>
              <a:lnTo>
                <a:pt x="1436597" y="207181"/>
              </a:lnTo>
              <a:lnTo>
                <a:pt x="0" y="207181"/>
              </a:lnTo>
              <a:lnTo>
                <a:pt x="0" y="414363"/>
              </a:lnTo>
            </a:path>
          </a:pathLst>
        </a:custGeom>
        <a:noFill/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398BEC5-3B68-49A2-A4D5-B64354BB6D35}">
      <dsp:nvSpPr>
        <dsp:cNvPr id="0" name=""/>
        <dsp:cNvSpPr/>
      </dsp:nvSpPr>
      <dsp:spPr>
        <a:xfrm>
          <a:off x="2379359" y="1267222"/>
          <a:ext cx="1635906" cy="90765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07652"/>
              </a:lnTo>
              <a:lnTo>
                <a:pt x="1635906" y="907652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44900D2-24AA-445B-BED0-182979186308}">
      <dsp:nvSpPr>
        <dsp:cNvPr id="0" name=""/>
        <dsp:cNvSpPr/>
      </dsp:nvSpPr>
      <dsp:spPr>
        <a:xfrm>
          <a:off x="2172177" y="1267222"/>
          <a:ext cx="207181" cy="907652"/>
        </a:xfrm>
        <a:custGeom>
          <a:avLst/>
          <a:gdLst/>
          <a:ahLst/>
          <a:cxnLst/>
          <a:rect l="0" t="0" r="0" b="0"/>
          <a:pathLst>
            <a:path>
              <a:moveTo>
                <a:pt x="207181" y="0"/>
              </a:moveTo>
              <a:lnTo>
                <a:pt x="207181" y="907652"/>
              </a:lnTo>
              <a:lnTo>
                <a:pt x="0" y="907652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0D5CAB7-51F4-462E-B772-FCECE8A15F0A}">
      <dsp:nvSpPr>
        <dsp:cNvPr id="0" name=""/>
        <dsp:cNvSpPr/>
      </dsp:nvSpPr>
      <dsp:spPr>
        <a:xfrm>
          <a:off x="2374" y="280642"/>
          <a:ext cx="4753970" cy="98657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CAMP: Coalition for Applied Modeling for Prevention 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MSM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CDC Project: 2015-19</a:t>
          </a:r>
        </a:p>
      </dsp:txBody>
      <dsp:txXfrm>
        <a:off x="2374" y="280642"/>
        <a:ext cx="4753970" cy="986579"/>
      </dsp:txXfrm>
    </dsp:sp>
    <dsp:sp modelId="{21C1C8F8-93ED-4870-92BA-0C9EA1114C83}">
      <dsp:nvSpPr>
        <dsp:cNvPr id="0" name=""/>
        <dsp:cNvSpPr/>
      </dsp:nvSpPr>
      <dsp:spPr>
        <a:xfrm>
          <a:off x="199019" y="1681585"/>
          <a:ext cx="1973158" cy="98657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SHAMP: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Seattle Heterosexual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NIH R21: 2016-19</a:t>
          </a:r>
        </a:p>
      </dsp:txBody>
      <dsp:txXfrm>
        <a:off x="199019" y="1681585"/>
        <a:ext cx="1973158" cy="986579"/>
      </dsp:txXfrm>
    </dsp:sp>
    <dsp:sp modelId="{199A001B-ADCA-498B-A185-6B5ECD3ABF61}">
      <dsp:nvSpPr>
        <dsp:cNvPr id="0" name=""/>
        <dsp:cNvSpPr/>
      </dsp:nvSpPr>
      <dsp:spPr>
        <a:xfrm>
          <a:off x="4015265" y="1681585"/>
          <a:ext cx="2707035" cy="98657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WHAMP: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Washington State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UW CFAR SPRC: 2015-2017</a:t>
          </a:r>
        </a:p>
      </dsp:txBody>
      <dsp:txXfrm>
        <a:off x="4015265" y="1681585"/>
        <a:ext cx="2707035" cy="986579"/>
      </dsp:txXfrm>
    </dsp:sp>
    <dsp:sp modelId="{18D942B9-2519-42E6-B43B-585FE9E1BC00}">
      <dsp:nvSpPr>
        <dsp:cNvPr id="0" name=""/>
        <dsp:cNvSpPr/>
      </dsp:nvSpPr>
      <dsp:spPr>
        <a:xfrm>
          <a:off x="2586541" y="3082527"/>
          <a:ext cx="2691289" cy="98657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Darcy’s PhD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 err="1"/>
            <a:t>PrEP</a:t>
          </a:r>
          <a:r>
            <a:rPr lang="en-US" sz="1700" kern="1200" dirty="0"/>
            <a:t> Intervention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CFAS Fellowship: 2015-18</a:t>
          </a:r>
        </a:p>
      </dsp:txBody>
      <dsp:txXfrm>
        <a:off x="2586541" y="3082527"/>
        <a:ext cx="2691289" cy="986579"/>
      </dsp:txXfrm>
    </dsp:sp>
    <dsp:sp modelId="{FC14D2A5-75EA-4725-B5A0-5749D4A2A619}">
      <dsp:nvSpPr>
        <dsp:cNvPr id="0" name=""/>
        <dsp:cNvSpPr/>
      </dsp:nvSpPr>
      <dsp:spPr>
        <a:xfrm>
          <a:off x="5692194" y="3082527"/>
          <a:ext cx="2458831" cy="98657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WADOH Project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WA MSM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WADOH Contract: 2018-20</a:t>
          </a:r>
        </a:p>
      </dsp:txBody>
      <dsp:txXfrm>
        <a:off x="5692194" y="3082527"/>
        <a:ext cx="2458831" cy="98657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A08A7F-D639-AF4D-85C0-04B1CD518C8D}" type="datetimeFigureOut">
              <a:rPr lang="en-US" smtClean="0"/>
              <a:t>1/21/19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91EE83-6A02-D343-B6F7-E795074744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4763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file:////F:/GitHub/SHAMP/Epidemics/scenarios/Tests/Test_Epidemic_Dynamics_NMG.html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91EE83-6A02-D343-B6F7-E7950747446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8185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91EE83-6A02-D343-B6F7-E7950747446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918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hlinkClick r:id="rId3" action="ppaction://hlinkfile"/>
              </a:rPr>
              <a:t>file:///F:/GitHub/SHAMP/Epidemics/scenarios/Tests/Test_Epidemic_Dynamics_NMG.html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91EE83-6A02-D343-B6F7-E7950747446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0939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rgbClr val="909090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kumimoji="0" lang="en-US"/>
              <a:t>Click to edit Master title style</a:t>
            </a:r>
            <a:endParaRPr kumimoji="0"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" hasCustomPrompt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ct val="60000"/>
              <a:buFont typeface="Wingdings" pitchFamily="2" charset="2"/>
              <a:buNone/>
              <a:tabLst/>
              <a:defRPr sz="28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pPr fontAlgn="auto">
              <a:spcAft>
                <a:spcPts val="0"/>
              </a:spcAft>
            </a:pPr>
            <a:r>
              <a:rPr lang="en-US" sz="2000" dirty="0"/>
              <a:t>Supported by the US National Institutes of Health</a:t>
            </a:r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WHAMP Progress Report Year 1</a:t>
            </a:r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12058E1-0728-CA42-B240-C704EBCC0A96}" type="slidenum">
              <a:rPr lang="en-US" smtClean="0"/>
              <a:t>‹#›</a:t>
            </a:fld>
            <a:endParaRPr lang="en-US"/>
          </a:p>
        </p:txBody>
      </p:sp>
      <p:pic>
        <p:nvPicPr>
          <p:cNvPr id="12" name="Picture 9" descr="csde"/>
          <p:cNvPicPr>
            <a:picLocks noGrp="1"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4476" y="6181344"/>
            <a:ext cx="457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9396412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WHAMP Progress Report Year 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058E1-0728-CA42-B240-C704EBCC0A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1963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</p:spPr>
        <p:txBody>
          <a:bodyPr/>
          <a:lstStyle/>
          <a:p>
            <a:r>
              <a:rPr lang="en-US"/>
              <a:t>WHAMP Progress Report Year 1</a:t>
            </a:r>
          </a:p>
        </p:txBody>
      </p:sp>
      <p:sp>
        <p:nvSpPr>
          <p:cNvPr id="7" name="Rectangle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612058E1-0728-CA42-B240-C704EBCC0A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164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457200" y="228600"/>
            <a:ext cx="8229600" cy="6400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0588243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762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143000"/>
            <a:ext cx="4038600" cy="5486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3000"/>
            <a:ext cx="4038600" cy="5486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2446673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r>
              <a:rPr lang="en-US" noProof="0"/>
              <a:t>Click icon to add table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579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WHAMP Progress Report Year 1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12058E1-0728-CA42-B240-C704EBCC0A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1167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4613" y="6248400"/>
            <a:ext cx="1802025" cy="365125"/>
          </a:xfrm>
          <a:prstGeom prst="rect">
            <a:avLst/>
          </a:prstGeom>
        </p:spPr>
        <p:txBody>
          <a:bodyPr anchor="ctr"/>
          <a:lstStyle>
            <a:lvl1pPr algn="l">
              <a:defRPr sz="1400"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34441" y="6248400"/>
            <a:ext cx="4338452" cy="365125"/>
          </a:xfrm>
        </p:spPr>
        <p:txBody>
          <a:bodyPr/>
          <a:lstStyle/>
          <a:p>
            <a:r>
              <a:rPr lang="en-US"/>
              <a:t>WHAMP Progress Report Year 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18715" y="6340392"/>
            <a:ext cx="533400" cy="244476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12058E1-0728-CA42-B240-C704EBCC0A9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612648" y="1745672"/>
            <a:ext cx="8153400" cy="4350327"/>
          </a:xfrm>
        </p:spPr>
        <p:txBody>
          <a:bodyPr/>
          <a:lstStyle>
            <a:lvl1pPr>
              <a:spcBef>
                <a:spcPts val="0"/>
              </a:spcBef>
              <a:spcAft>
                <a:spcPts val="600"/>
              </a:spcAft>
              <a:buFont typeface="Wingdings" pitchFamily="2" charset="2"/>
              <a:buChar char=""/>
              <a:defRPr>
                <a:latin typeface="Calibri" pitchFamily="34" charset="0"/>
                <a:cs typeface="Calibri" pitchFamily="34" charset="0"/>
              </a:defRPr>
            </a:lvl1pPr>
            <a:lvl2pPr>
              <a:spcBef>
                <a:spcPts val="0"/>
              </a:spcBef>
              <a:spcAft>
                <a:spcPts val="600"/>
              </a:spcAft>
              <a:buSzPct val="100000"/>
              <a:buFont typeface="Wingdings" pitchFamily="2" charset="2"/>
              <a:buChar char="§"/>
              <a:defRPr sz="2400">
                <a:latin typeface="Calibri" pitchFamily="34" charset="0"/>
                <a:cs typeface="Calibri" pitchFamily="34" charset="0"/>
              </a:defRPr>
            </a:lvl2pPr>
            <a:lvl3pPr>
              <a:spcBef>
                <a:spcPts val="0"/>
              </a:spcBef>
              <a:spcAft>
                <a:spcPts val="600"/>
              </a:spcAft>
              <a:defRPr sz="2000">
                <a:solidFill>
                  <a:schemeClr val="accent6">
                    <a:lumMod val="75000"/>
                  </a:schemeClr>
                </a:solidFill>
                <a:latin typeface="Calibri" pitchFamily="34" charset="0"/>
                <a:cs typeface="Calibri" pitchFamily="34" charset="0"/>
              </a:defRPr>
            </a:lvl3pPr>
            <a:lvl4pPr>
              <a:spcBef>
                <a:spcPts val="0"/>
              </a:spcBef>
              <a:spcAft>
                <a:spcPts val="600"/>
              </a:spcAft>
              <a:defRPr sz="1800">
                <a:latin typeface="Calibri" pitchFamily="34" charset="0"/>
                <a:cs typeface="Calibri" pitchFamily="34" charset="0"/>
              </a:defRPr>
            </a:lvl4pPr>
            <a:lvl5pPr>
              <a:spcBef>
                <a:spcPts val="0"/>
              </a:spcBef>
              <a:spcAft>
                <a:spcPts val="600"/>
              </a:spcAft>
              <a:defRPr sz="1800">
                <a:latin typeface="Calibri" pitchFamily="34" charset="0"/>
                <a:cs typeface="Calibri" pitchFamily="34" charset="0"/>
              </a:defRPr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6885894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Rectangle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607540" y="6248400"/>
            <a:ext cx="1528119" cy="365125"/>
          </a:xfrm>
          <a:prstGeom prst="rect">
            <a:avLst/>
          </a:prstGeom>
        </p:spPr>
        <p:txBody>
          <a:bodyPr anchor="ctr"/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612058E1-0728-CA42-B240-C704EBCC0A96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WHAMP Progress Report Year 1</a:t>
            </a:r>
          </a:p>
        </p:txBody>
      </p:sp>
    </p:spTree>
    <p:extLst>
      <p:ext uri="{BB962C8B-B14F-4D97-AF65-F5344CB8AC3E}">
        <p14:creationId xmlns:p14="http://schemas.microsoft.com/office/powerpoint/2010/main" val="22225174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5"/>
          </p:nvPr>
        </p:nvSpPr>
        <p:spPr>
          <a:xfrm>
            <a:off x="597243" y="6248400"/>
            <a:ext cx="1540476" cy="365125"/>
          </a:xfrm>
          <a:prstGeom prst="rect">
            <a:avLst/>
          </a:prstGeom>
        </p:spPr>
        <p:txBody>
          <a:bodyPr rtlCol="0" anchor="ctr"/>
          <a:lstStyle>
            <a:lvl1pPr algn="l">
              <a:defRPr sz="1400"/>
            </a:lvl1pPr>
          </a:lstStyle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612058E1-0728-CA42-B240-C704EBCC0A96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r>
              <a:rPr lang="en-US"/>
              <a:t>WHAMP Progress Report Year 1</a:t>
            </a:r>
          </a:p>
        </p:txBody>
      </p:sp>
    </p:spTree>
    <p:extLst>
      <p:ext uri="{BB962C8B-B14F-4D97-AF65-F5344CB8AC3E}">
        <p14:creationId xmlns:p14="http://schemas.microsoft.com/office/powerpoint/2010/main" val="40609165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5"/>
          </p:nvPr>
        </p:nvSpPr>
        <p:spPr>
          <a:xfrm>
            <a:off x="621957" y="6248400"/>
            <a:ext cx="1515762" cy="365125"/>
          </a:xfrm>
          <a:prstGeom prst="rect">
            <a:avLst/>
          </a:prstGeom>
        </p:spPr>
        <p:txBody>
          <a:bodyPr rtlCol="0" anchor="ctr"/>
          <a:lstStyle>
            <a:lvl1pPr algn="l">
              <a:defRPr sz="1400"/>
            </a:lvl1pPr>
          </a:lstStyle>
          <a:p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612058E1-0728-CA42-B240-C704EBCC0A96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r>
              <a:rPr lang="en-US"/>
              <a:t>WHAMP Progress Report Year 1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tx1">
              <a:lumMod val="50000"/>
              <a:lumOff val="50000"/>
            </a:schemeClr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rgbClr val="7D74A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069674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720821" y="6248400"/>
            <a:ext cx="1404541" cy="365125"/>
          </a:xfrm>
          <a:prstGeom prst="rect">
            <a:avLst/>
          </a:prstGeom>
        </p:spPr>
        <p:txBody>
          <a:bodyPr anchor="ctr"/>
          <a:lstStyle>
            <a:lvl1pPr algn="l">
              <a:defRPr sz="1400"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WHAMP Progress Report Year 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612058E1-0728-CA42-B240-C704EBCC0A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529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44378" y="6248400"/>
            <a:ext cx="1293341" cy="365125"/>
          </a:xfrm>
          <a:prstGeom prst="rect">
            <a:avLst/>
          </a:prstGeom>
        </p:spPr>
        <p:txBody>
          <a:bodyPr anchor="ctr"/>
          <a:lstStyle>
            <a:lvl1pPr algn="l">
              <a:defRPr sz="1400"/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WHAMP Progress Report Year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211329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12058E1-0728-CA42-B240-C704EBCC0A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8356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WHAMP Progress Report Year 1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612058E1-0728-CA42-B240-C704EBCC0A96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2426949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8" name="Rectangle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1" name="Rectangle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  <a:prstGeom prst="rect">
            <a:avLst/>
          </a:prstGeom>
        </p:spPr>
        <p:txBody>
          <a:bodyPr rtlCol="0"/>
          <a:lstStyle/>
          <a:p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612058E1-0728-CA42-B240-C704EBCC0A96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</p:spPr>
        <p:txBody>
          <a:bodyPr rtlCol="0"/>
          <a:lstStyle/>
          <a:p>
            <a:r>
              <a:rPr lang="en-US"/>
              <a:t>WHAMP Progress Report Year 1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2669677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/>
              <a:t>Click to edit Master title style</a:t>
            </a:r>
            <a:endParaRPr kumimoji="0"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612648" y="1600200"/>
            <a:ext cx="8153400" cy="45262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  <a:endParaRPr kumimoji="0"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2125671" y="6248206"/>
            <a:ext cx="5106390" cy="365125"/>
          </a:xfrm>
          <a:prstGeom prst="rect">
            <a:avLst/>
          </a:prstGeom>
        </p:spPr>
        <p:txBody>
          <a:bodyPr vert="horz" anchor="ctr"/>
          <a:lstStyle>
            <a:lvl1pPr algn="ct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WHAMP Progress Report Year 1</a:t>
            </a:r>
          </a:p>
        </p:txBody>
      </p:sp>
      <p:sp>
        <p:nvSpPr>
          <p:cNvPr id="7" name="Rectangle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292035"/>
            <a:ext cx="533400" cy="228600"/>
          </a:xfrm>
          <a:prstGeom prst="rect">
            <a:avLst/>
          </a:prstGeom>
          <a:solidFill>
            <a:srgbClr val="3C638B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590550" y="1280160"/>
            <a:ext cx="8553450" cy="228600"/>
          </a:xfrm>
          <a:prstGeom prst="rect">
            <a:avLst/>
          </a:prstGeom>
          <a:solidFill>
            <a:srgbClr val="909090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8205848" y="6304768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12058E1-0728-CA42-B240-C704EBCC0A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4853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hf hdr="0" dt="0"/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1"/>
          </a:solidFill>
          <a:latin typeface="Calibri"/>
          <a:ea typeface="+mj-ea"/>
          <a:cs typeface="Calibri"/>
        </a:defRPr>
      </a:lvl1pPr>
    </p:titleStyle>
    <p:bodyStyle>
      <a:lvl1pPr marL="320040" indent="-320040" algn="l" rtl="0" eaLnBrk="1" latinLnBrk="0" hangingPunct="1">
        <a:spcBef>
          <a:spcPts val="700"/>
        </a:spcBef>
        <a:buClr>
          <a:schemeClr val="accent2"/>
        </a:buClr>
        <a:buSzPct val="60000"/>
        <a:buFont typeface="Wingdings" pitchFamily="2" charset="2"/>
        <a:buChar char=""/>
        <a:defRPr kumimoji="0" sz="2800" kern="1200">
          <a:solidFill>
            <a:schemeClr val="tx1"/>
          </a:solidFill>
          <a:latin typeface="Calibri"/>
          <a:ea typeface="+mn-ea"/>
          <a:cs typeface="Calibri"/>
        </a:defRPr>
      </a:lvl1pPr>
      <a:lvl2pPr marL="640080" indent="-274320" algn="l" rtl="0" eaLnBrk="1" latinLnBrk="0" hangingPunct="1">
        <a:spcBef>
          <a:spcPts val="550"/>
        </a:spcBef>
        <a:buClr>
          <a:schemeClr val="tx2"/>
        </a:buClr>
        <a:buSzPct val="110000"/>
        <a:buFont typeface="Wingdings" panose="05000000000000000000" pitchFamily="2" charset="2"/>
        <a:buChar char="§"/>
        <a:defRPr kumimoji="0" sz="2400" kern="1200">
          <a:solidFill>
            <a:schemeClr val="accent2">
              <a:lumMod val="75000"/>
            </a:schemeClr>
          </a:solidFill>
          <a:latin typeface="Calibri"/>
          <a:ea typeface="+mn-ea"/>
          <a:cs typeface="Calibri"/>
        </a:defRPr>
      </a:lvl2pPr>
      <a:lvl3pPr marL="914400" indent="-228600" algn="l" rtl="0" eaLnBrk="1" latinLnBrk="0" hangingPunct="1">
        <a:spcBef>
          <a:spcPts val="500"/>
        </a:spcBef>
        <a:buClr>
          <a:schemeClr val="accent2">
            <a:lumMod val="60000"/>
            <a:lumOff val="40000"/>
          </a:schemeClr>
        </a:buClr>
        <a:buSzPct val="60000"/>
        <a:buFont typeface="Wingdings"/>
        <a:buChar char=""/>
        <a:defRPr kumimoji="0" sz="2000" kern="1200">
          <a:solidFill>
            <a:schemeClr val="accent6">
              <a:lumMod val="75000"/>
            </a:schemeClr>
          </a:solidFill>
          <a:latin typeface="Calibri"/>
          <a:ea typeface="+mn-ea"/>
          <a:cs typeface="Calibri"/>
        </a:defRPr>
      </a:lvl3pPr>
      <a:lvl4pPr marL="1371600" indent="-228600" algn="l" rtl="0" eaLnBrk="1" latinLnBrk="0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1800" kern="1200">
          <a:solidFill>
            <a:schemeClr val="accent2">
              <a:lumMod val="60000"/>
              <a:lumOff val="40000"/>
            </a:schemeClr>
          </a:solidFill>
          <a:latin typeface="Calibri"/>
          <a:ea typeface="+mn-ea"/>
          <a:cs typeface="Calibri"/>
        </a:defRPr>
      </a:lvl4pPr>
      <a:lvl5pPr marL="1828800" indent="-228600" algn="l" rtl="0" eaLnBrk="1" latinLnBrk="0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1800" kern="1200">
          <a:solidFill>
            <a:schemeClr val="accent1">
              <a:lumMod val="60000"/>
              <a:lumOff val="40000"/>
            </a:schemeClr>
          </a:solidFill>
          <a:latin typeface="Calibri"/>
          <a:ea typeface="+mn-ea"/>
          <a:cs typeface="Calibri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574158" y="1773865"/>
            <a:ext cx="8265042" cy="1828800"/>
          </a:xfrm>
        </p:spPr>
        <p:txBody>
          <a:bodyPr>
            <a:normAutofit/>
          </a:bodyPr>
          <a:lstStyle/>
          <a:p>
            <a:r>
              <a:rPr lang="en-US" dirty="0"/>
              <a:t>WHAMP:  Year 1 Progress report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UW Network Modeling Group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44279" y="3838352"/>
            <a:ext cx="75065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Washington HIV/AIDS Modeling for Prevention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362200" y="4859079"/>
            <a:ext cx="388760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Martina Morris, PhD</a:t>
            </a:r>
          </a:p>
          <a:p>
            <a:r>
              <a:rPr lang="en-US" dirty="0"/>
              <a:t>Departments of Statistics and Sociology</a:t>
            </a:r>
          </a:p>
          <a:p>
            <a:r>
              <a:rPr lang="en-US" dirty="0"/>
              <a:t>University of Washington</a:t>
            </a:r>
          </a:p>
        </p:txBody>
      </p:sp>
    </p:spTree>
    <p:extLst>
      <p:ext uri="{BB962C8B-B14F-4D97-AF65-F5344CB8AC3E}">
        <p14:creationId xmlns:p14="http://schemas.microsoft.com/office/powerpoint/2010/main" val="29136661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2"/>
          <a:srcRect l="1591"/>
          <a:stretch/>
        </p:blipFill>
        <p:spPr>
          <a:xfrm>
            <a:off x="2751866" y="2646471"/>
            <a:ext cx="3303060" cy="2943909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components of the framework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13907" y="2646471"/>
            <a:ext cx="223795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>
                    <a:lumMod val="75000"/>
                  </a:schemeClr>
                </a:solidFill>
              </a:rPr>
              <a:t>Transmission:</a:t>
            </a:r>
          </a:p>
          <a:p>
            <a:endParaRPr lang="en-US" sz="1600" dirty="0"/>
          </a:p>
          <a:p>
            <a:r>
              <a:rPr lang="en-US" sz="1600" b="1" dirty="0"/>
              <a:t>Behavior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600" dirty="0"/>
              <a:t>Coital Frequency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600" dirty="0"/>
              <a:t>Condom Use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endParaRPr lang="en-US" sz="1600" dirty="0"/>
          </a:p>
          <a:p>
            <a:r>
              <a:rPr lang="en-US" sz="1600" b="1" dirty="0"/>
              <a:t>Infectivity</a:t>
            </a:r>
            <a:r>
              <a:rPr lang="en-US" sz="1600" dirty="0"/>
              <a:t>, by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600" dirty="0"/>
              <a:t>Stage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600" dirty="0"/>
              <a:t>CC engagement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600" dirty="0"/>
              <a:t>Clinical outcome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WHAMP Progress Report Year 1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BBEA4BCD-782B-4703-97B7-1E89972599EF}" type="slidenum">
              <a:rPr lang="en-US" smtClean="0"/>
              <a:t>10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646931" y="1858617"/>
            <a:ext cx="75936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Dynamic partnership network: Main, Persistent and 1-time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547884" y="2564954"/>
            <a:ext cx="2237959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>
                    <a:lumMod val="75000"/>
                  </a:schemeClr>
                </a:solidFill>
              </a:rPr>
              <a:t>Care Engagement:</a:t>
            </a:r>
          </a:p>
          <a:p>
            <a:endParaRPr lang="en-US" sz="1600" dirty="0"/>
          </a:p>
          <a:p>
            <a:r>
              <a:rPr lang="en-US" sz="1600" b="1" dirty="0"/>
              <a:t>Behavior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600" dirty="0"/>
              <a:t>Testing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600" dirty="0" err="1"/>
              <a:t>PrEP</a:t>
            </a:r>
            <a:r>
              <a:rPr lang="en-US" sz="1600" dirty="0"/>
              <a:t> or ART dynamics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endParaRPr lang="en-US" sz="1600" dirty="0"/>
          </a:p>
          <a:p>
            <a:r>
              <a:rPr lang="en-US" sz="1600" b="1" dirty="0"/>
              <a:t>Economics</a:t>
            </a:r>
            <a:endParaRPr lang="en-US" sz="1600" dirty="0"/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600" dirty="0"/>
              <a:t>Eligibility (Insurance. and DAPs)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600" dirty="0"/>
              <a:t>Uptake/Adherence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600" dirty="0"/>
              <a:t>Cost by component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sp>
        <p:nvSpPr>
          <p:cNvPr id="2" name="TextBox 1"/>
          <p:cNvSpPr txBox="1"/>
          <p:nvPr/>
        </p:nvSpPr>
        <p:spPr>
          <a:xfrm>
            <a:off x="1052623" y="5642719"/>
            <a:ext cx="1611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Demographics: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588104" y="5664904"/>
            <a:ext cx="6261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Entry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181625" y="5673497"/>
            <a:ext cx="6495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Aging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891164" y="5629339"/>
            <a:ext cx="4892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Exit</a:t>
            </a:r>
          </a:p>
        </p:txBody>
      </p:sp>
      <p:cxnSp>
        <p:nvCxnSpPr>
          <p:cNvPr id="10" name="Straight Arrow Connector 9"/>
          <p:cNvCxnSpPr>
            <a:stCxn id="6" idx="3"/>
          </p:cNvCxnSpPr>
          <p:nvPr/>
        </p:nvCxnSpPr>
        <p:spPr>
          <a:xfrm flipV="1">
            <a:off x="3214301" y="5631150"/>
            <a:ext cx="416309" cy="20303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endCxn id="14" idx="1"/>
          </p:cNvCxnSpPr>
          <p:nvPr/>
        </p:nvCxnSpPr>
        <p:spPr>
          <a:xfrm>
            <a:off x="5406539" y="5629339"/>
            <a:ext cx="484625" cy="1692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3763926" y="5631150"/>
            <a:ext cx="142476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0966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makes the model WA specific?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WHAMP Progress Report Year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612058E1-0728-CA42-B240-C704EBCC0A96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Model Structure</a:t>
            </a:r>
          </a:p>
          <a:p>
            <a:pPr lvl="1"/>
            <a:r>
              <a:rPr lang="en-US" dirty="0"/>
              <a:t>Regional heterogeneity (Sexual networks, CC engagement)</a:t>
            </a:r>
          </a:p>
          <a:p>
            <a:pPr lvl="2"/>
            <a:r>
              <a:rPr lang="en-US" dirty="0"/>
              <a:t>King Co, Other Eastern WA, Western WA</a:t>
            </a:r>
          </a:p>
          <a:p>
            <a:pPr lvl="1"/>
            <a:r>
              <a:rPr lang="en-US" dirty="0"/>
              <a:t>Policy levers</a:t>
            </a:r>
          </a:p>
          <a:p>
            <a:pPr lvl="2"/>
            <a:r>
              <a:rPr lang="en-US" dirty="0"/>
              <a:t>Insurance and DAPs</a:t>
            </a:r>
          </a:p>
          <a:p>
            <a:pPr lvl="2"/>
            <a:endParaRPr lang="en-US" dirty="0"/>
          </a:p>
          <a:p>
            <a:r>
              <a:rPr lang="en-US" dirty="0"/>
              <a:t>Data Inputs</a:t>
            </a:r>
          </a:p>
          <a:p>
            <a:pPr lvl="1"/>
            <a:r>
              <a:rPr lang="en-US" dirty="0"/>
              <a:t>Demographics</a:t>
            </a:r>
          </a:p>
          <a:p>
            <a:pPr lvl="1"/>
            <a:r>
              <a:rPr lang="en-US" dirty="0"/>
              <a:t>Sexual behavior and networks</a:t>
            </a:r>
          </a:p>
          <a:p>
            <a:pPr lvl="1"/>
            <a:r>
              <a:rPr lang="en-US" dirty="0"/>
              <a:t>Care engagement and outcome</a:t>
            </a:r>
          </a:p>
          <a:p>
            <a:pPr lvl="1"/>
            <a:r>
              <a:rPr lang="en-US" dirty="0"/>
              <a:t>Costs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23174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20917C-53BC-624D-9B95-1D65E3F82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100" i="1" dirty="0"/>
              <a:t>Overview: </a:t>
            </a:r>
            <a:br>
              <a:rPr lang="en-US" dirty="0"/>
            </a:br>
            <a:r>
              <a:rPr lang="en-US" dirty="0"/>
              <a:t>Transmission model components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0EDC0A65-8479-0748-9028-D6E3CF46005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01365324"/>
              </p:ext>
            </p:extLst>
          </p:nvPr>
        </p:nvGraphicFramePr>
        <p:xfrm>
          <a:off x="628650" y="2226469"/>
          <a:ext cx="7886700" cy="2468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3868">
                  <a:extLst>
                    <a:ext uri="{9D8B030D-6E8A-4147-A177-3AD203B41FA5}">
                      <a16:colId xmlns:a16="http://schemas.microsoft.com/office/drawing/2014/main" val="310772556"/>
                    </a:ext>
                  </a:extLst>
                </a:gridCol>
                <a:gridCol w="5852832">
                  <a:extLst>
                    <a:ext uri="{9D8B030D-6E8A-4147-A177-3AD203B41FA5}">
                      <a16:colId xmlns:a16="http://schemas.microsoft.com/office/drawing/2014/main" val="4221731867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Component</a:t>
                      </a:r>
                    </a:p>
                  </a:txBody>
                  <a:tcPr marL="68580" marR="68580" marT="34290" marB="3429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bg1"/>
                          </a:solidFill>
                        </a:rPr>
                        <a:t>Features and processes</a:t>
                      </a:r>
                    </a:p>
                  </a:txBody>
                  <a:tcPr marL="68580" marR="68580" marT="34290" marB="34290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497159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Demographics</a:t>
                      </a:r>
                    </a:p>
                  </a:txBody>
                  <a:tcPr marL="68580" marR="68580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Population composition by key attributes, births, aging, deaths, circumcision </a:t>
                      </a:r>
                    </a:p>
                  </a:txBody>
                  <a:tcPr marL="68580" marR="68580" marT="34290" marB="3429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298562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Network</a:t>
                      </a:r>
                    </a:p>
                  </a:txBody>
                  <a:tcPr marL="68580" marR="68580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Degree, Duration, mixing</a:t>
                      </a:r>
                    </a:p>
                  </a:txBody>
                  <a:tcPr marL="68580" marR="68580" marT="34290" marB="3429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0362842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Behavior</a:t>
                      </a:r>
                    </a:p>
                  </a:txBody>
                  <a:tcPr marL="68580" marR="68580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HIV status disclosure, condom use, coital frequency, sex role</a:t>
                      </a:r>
                    </a:p>
                  </a:txBody>
                  <a:tcPr marL="68580" marR="68580" marT="34290" marB="3429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1418137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400" b="1" dirty="0" err="1">
                          <a:solidFill>
                            <a:schemeClr val="tx1"/>
                          </a:solidFill>
                        </a:rPr>
                        <a:t>Intrahost</a:t>
                      </a:r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 epidemiology</a:t>
                      </a:r>
                    </a:p>
                  </a:txBody>
                  <a:tcPr marL="68580" marR="68580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Natural progression of HIV, modeled as viral load progression</a:t>
                      </a:r>
                    </a:p>
                  </a:txBody>
                  <a:tcPr marL="68580" marR="68580" marT="34290" marB="3429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1349214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Clinical epidemiology</a:t>
                      </a:r>
                    </a:p>
                  </a:txBody>
                  <a:tcPr marL="68580" marR="68580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Testing, ART initiation, ART cessation, ART </a:t>
                      </a:r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reinitiation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, viral suppression</a:t>
                      </a:r>
                    </a:p>
                  </a:txBody>
                  <a:tcPr marL="68580" marR="68580" marT="34290" marB="3429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885835"/>
                  </a:ext>
                </a:extLst>
              </a:tr>
              <a:tr h="480060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Transmission</a:t>
                      </a:r>
                    </a:p>
                  </a:txBody>
                  <a:tcPr marL="68580" marR="68580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Within discordant dyads, dependent on viral load, AI frequency, condom use, CCR5-Δ32 allele, circumcision</a:t>
                      </a:r>
                    </a:p>
                  </a:txBody>
                  <a:tcPr marL="68580" marR="68580" marT="34290" marB="3429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8766810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Interventions</a:t>
                      </a:r>
                    </a:p>
                  </a:txBody>
                  <a:tcPr marL="68580" marR="68580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PrEP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, ART and DAPs</a:t>
                      </a:r>
                    </a:p>
                  </a:txBody>
                  <a:tcPr marL="68580" marR="68580" marT="34290" marB="3429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2841106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745435" y="5317435"/>
            <a:ext cx="59036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Will discuss the status of each of these in turn</a:t>
            </a:r>
          </a:p>
        </p:txBody>
      </p:sp>
    </p:spTree>
    <p:extLst>
      <p:ext uri="{BB962C8B-B14F-4D97-AF65-F5344CB8AC3E}">
        <p14:creationId xmlns:p14="http://schemas.microsoft.com/office/powerpoint/2010/main" val="23577528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F9FCFA-0963-D94C-A4FD-308AA10FE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Demographics: Region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F2C52B-44A6-9049-BF1A-E40268653E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3 Regions</a:t>
            </a:r>
          </a:p>
          <a:p>
            <a:endParaRPr lang="en-US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44291A4C-C173-AA4F-87AC-948D4C75CE3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541"/>
          <a:stretch/>
        </p:blipFill>
        <p:spPr>
          <a:xfrm>
            <a:off x="5044805" y="1553096"/>
            <a:ext cx="3263780" cy="1924318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DB2D24F5-7F34-5C4D-B929-1C4A911B9135}"/>
              </a:ext>
            </a:extLst>
          </p:cNvPr>
          <p:cNvSpPr txBox="1"/>
          <p:nvPr/>
        </p:nvSpPr>
        <p:spPr>
          <a:xfrm>
            <a:off x="643247" y="2835399"/>
            <a:ext cx="3625010" cy="186974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100" dirty="0"/>
              <a:t>Sources:</a:t>
            </a:r>
          </a:p>
          <a:p>
            <a:pPr marL="214313" indent="-214313">
              <a:buFontTx/>
              <a:buChar char="-"/>
            </a:pPr>
            <a:r>
              <a:rPr lang="en-US" sz="1350" dirty="0"/>
              <a:t>2011-2015 American Community Survey 5-year Estimates for WA males</a:t>
            </a:r>
          </a:p>
          <a:p>
            <a:pPr marL="214313" indent="-214313">
              <a:buFontTx/>
              <a:buChar char="-"/>
            </a:pPr>
            <a:endParaRPr lang="en-US" sz="1350" dirty="0"/>
          </a:p>
          <a:p>
            <a:pPr marL="214313" indent="-214313">
              <a:buFontTx/>
              <a:buChar char="-"/>
            </a:pPr>
            <a:r>
              <a:rPr lang="en-US" sz="1350" dirty="0"/>
              <a:t>Weighted by estimated proportion of males who are MSM in each region from Grey et al. (2016)</a:t>
            </a:r>
          </a:p>
          <a:p>
            <a:endParaRPr lang="en-US" sz="1350" dirty="0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9B6678CD-9416-EE42-9342-4682E8298CE4}"/>
              </a:ext>
            </a:extLst>
          </p:cNvPr>
          <p:cNvGrpSpPr/>
          <p:nvPr/>
        </p:nvGrpSpPr>
        <p:grpSpPr>
          <a:xfrm>
            <a:off x="4735204" y="3752200"/>
            <a:ext cx="3625010" cy="1845815"/>
            <a:chOff x="6313604" y="3859931"/>
            <a:chExt cx="4833347" cy="2461085"/>
          </a:xfrm>
        </p:grpSpPr>
        <p:grpSp>
          <p:nvGrpSpPr>
            <p:cNvPr id="16" name="Group">
              <a:extLst>
                <a:ext uri="{FF2B5EF4-FFF2-40B4-BE49-F238E27FC236}">
                  <a16:creationId xmlns:a16="http://schemas.microsoft.com/office/drawing/2014/main" id="{2C5E1D82-963F-8A4B-A764-C9B483CD48CE}"/>
                </a:ext>
              </a:extLst>
            </p:cNvPr>
            <p:cNvGrpSpPr/>
            <p:nvPr/>
          </p:nvGrpSpPr>
          <p:grpSpPr>
            <a:xfrm>
              <a:off x="6313604" y="3859931"/>
              <a:ext cx="4833347" cy="2248862"/>
              <a:chOff x="-232600" y="-6797"/>
              <a:chExt cx="5846126" cy="2667632"/>
            </a:xfrm>
          </p:grpSpPr>
          <p:sp>
            <p:nvSpPr>
              <p:cNvPr id="17" name="King County">
                <a:extLst>
                  <a:ext uri="{FF2B5EF4-FFF2-40B4-BE49-F238E27FC236}">
                    <a16:creationId xmlns:a16="http://schemas.microsoft.com/office/drawing/2014/main" id="{F097062C-605A-954D-8987-3DC58F007841}"/>
                  </a:ext>
                </a:extLst>
              </p:cNvPr>
              <p:cNvSpPr txBox="1"/>
              <p:nvPr/>
            </p:nvSpPr>
            <p:spPr>
              <a:xfrm>
                <a:off x="194476" y="2210559"/>
                <a:ext cx="1483902" cy="45027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38100" tIns="38100" rIns="38100" bIns="38100" numCol="1" anchor="ctr">
                <a:spAutoFit/>
              </a:bodyPr>
              <a:lstStyle>
                <a:lvl1pPr>
                  <a:defRPr sz="2200" b="0"/>
                </a:lvl1pPr>
              </a:lstStyle>
              <a:p>
                <a:pPr algn="ctr"/>
                <a:r>
                  <a:rPr sz="1350" dirty="0"/>
                  <a:t>King County</a:t>
                </a:r>
              </a:p>
            </p:txBody>
          </p:sp>
          <p:sp>
            <p:nvSpPr>
              <p:cNvPr id="19" name="Eastern WA">
                <a:extLst>
                  <a:ext uri="{FF2B5EF4-FFF2-40B4-BE49-F238E27FC236}">
                    <a16:creationId xmlns:a16="http://schemas.microsoft.com/office/drawing/2014/main" id="{4C0BB134-E6AD-8047-893D-809E6731C72A}"/>
                  </a:ext>
                </a:extLst>
              </p:cNvPr>
              <p:cNvSpPr txBox="1"/>
              <p:nvPr/>
            </p:nvSpPr>
            <p:spPr>
              <a:xfrm>
                <a:off x="3893499" y="2193263"/>
                <a:ext cx="1429407" cy="45027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38100" tIns="38100" rIns="38100" bIns="38100" numCol="1" anchor="ctr">
                <a:spAutoFit/>
              </a:bodyPr>
              <a:lstStyle>
                <a:lvl1pPr>
                  <a:defRPr sz="2200" b="0"/>
                </a:lvl1pPr>
              </a:lstStyle>
              <a:p>
                <a:pPr algn="ctr"/>
                <a:r>
                  <a:rPr sz="1350" dirty="0"/>
                  <a:t>Eastern WA</a:t>
                </a:r>
              </a:p>
            </p:txBody>
          </p:sp>
          <p:graphicFrame>
            <p:nvGraphicFramePr>
              <p:cNvPr id="20" name="2D Column Chart">
                <a:extLst>
                  <a:ext uri="{FF2B5EF4-FFF2-40B4-BE49-F238E27FC236}">
                    <a16:creationId xmlns:a16="http://schemas.microsoft.com/office/drawing/2014/main" id="{D0058AAD-01C7-6540-A286-81171DD92F30}"/>
                  </a:ext>
                </a:extLst>
              </p:cNvPr>
              <p:cNvGraphicFramePr/>
              <p:nvPr/>
            </p:nvGraphicFramePr>
            <p:xfrm>
              <a:off x="-232600" y="-1"/>
              <a:ext cx="5846126" cy="2331571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3"/>
              </a:graphicData>
            </a:graphic>
          </p:graphicFrame>
          <p:sp>
            <p:nvSpPr>
              <p:cNvPr id="21" name="Rectangle">
                <a:extLst>
                  <a:ext uri="{FF2B5EF4-FFF2-40B4-BE49-F238E27FC236}">
                    <a16:creationId xmlns:a16="http://schemas.microsoft.com/office/drawing/2014/main" id="{0744C643-74BB-074D-A544-F093A9BC4854}"/>
                  </a:ext>
                </a:extLst>
              </p:cNvPr>
              <p:cNvSpPr/>
              <p:nvPr/>
            </p:nvSpPr>
            <p:spPr>
              <a:xfrm>
                <a:off x="266700" y="422396"/>
                <a:ext cx="1339452" cy="1752775"/>
              </a:xfrm>
              <a:prstGeom prst="rect">
                <a:avLst/>
              </a:prstGeom>
              <a:solidFill>
                <a:srgbClr val="A6CEE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 sz="1650"/>
              </a:p>
            </p:txBody>
          </p:sp>
          <p:sp>
            <p:nvSpPr>
              <p:cNvPr id="22" name="Rectangle">
                <a:extLst>
                  <a:ext uri="{FF2B5EF4-FFF2-40B4-BE49-F238E27FC236}">
                    <a16:creationId xmlns:a16="http://schemas.microsoft.com/office/drawing/2014/main" id="{B444D0CE-E9AB-0C4D-A5D6-F1A79A0DCDF4}"/>
                  </a:ext>
                </a:extLst>
              </p:cNvPr>
              <p:cNvSpPr/>
              <p:nvPr/>
            </p:nvSpPr>
            <p:spPr>
              <a:xfrm>
                <a:off x="2122984" y="1160229"/>
                <a:ext cx="1339453" cy="1002598"/>
              </a:xfrm>
              <a:prstGeom prst="rect">
                <a:avLst/>
              </a:prstGeom>
              <a:solidFill>
                <a:srgbClr val="1F78B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 sz="1650"/>
              </a:p>
            </p:txBody>
          </p:sp>
          <p:sp>
            <p:nvSpPr>
              <p:cNvPr id="23" name="Rectangle">
                <a:extLst>
                  <a:ext uri="{FF2B5EF4-FFF2-40B4-BE49-F238E27FC236}">
                    <a16:creationId xmlns:a16="http://schemas.microsoft.com/office/drawing/2014/main" id="{29B51999-C533-264F-88AC-711A198DBE34}"/>
                  </a:ext>
                </a:extLst>
              </p:cNvPr>
              <p:cNvSpPr/>
              <p:nvPr/>
            </p:nvSpPr>
            <p:spPr>
              <a:xfrm>
                <a:off x="3975169" y="1842627"/>
                <a:ext cx="1339453" cy="309406"/>
              </a:xfrm>
              <a:prstGeom prst="rect">
                <a:avLst/>
              </a:prstGeom>
              <a:solidFill>
                <a:srgbClr val="B2DF8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 sz="1650" dirty="0"/>
              </a:p>
            </p:txBody>
          </p:sp>
          <p:sp>
            <p:nvSpPr>
              <p:cNvPr id="24" name="57.1%">
                <a:extLst>
                  <a:ext uri="{FF2B5EF4-FFF2-40B4-BE49-F238E27FC236}">
                    <a16:creationId xmlns:a16="http://schemas.microsoft.com/office/drawing/2014/main" id="{7CAC6257-086C-C14E-843A-4CACFC5DF72F}"/>
                  </a:ext>
                </a:extLst>
              </p:cNvPr>
              <p:cNvSpPr txBox="1"/>
              <p:nvPr/>
            </p:nvSpPr>
            <p:spPr>
              <a:xfrm>
                <a:off x="443297" y="-6797"/>
                <a:ext cx="819507" cy="45027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38100" tIns="38100" rIns="38100" bIns="38100" numCol="1" anchor="ctr">
                <a:spAutoFit/>
              </a:bodyPr>
              <a:lstStyle>
                <a:lvl1pPr>
                  <a:defRPr sz="2200" b="0"/>
                </a:lvl1pPr>
              </a:lstStyle>
              <a:p>
                <a:r>
                  <a:rPr sz="1350"/>
                  <a:t>57.1%</a:t>
                </a:r>
              </a:p>
            </p:txBody>
          </p:sp>
          <p:sp>
            <p:nvSpPr>
              <p:cNvPr id="25" name="32.8%">
                <a:extLst>
                  <a:ext uri="{FF2B5EF4-FFF2-40B4-BE49-F238E27FC236}">
                    <a16:creationId xmlns:a16="http://schemas.microsoft.com/office/drawing/2014/main" id="{DD45C854-4584-634A-95D5-F07967B59D76}"/>
                  </a:ext>
                </a:extLst>
              </p:cNvPr>
              <p:cNvSpPr txBox="1"/>
              <p:nvPr/>
            </p:nvSpPr>
            <p:spPr>
              <a:xfrm>
                <a:off x="2358356" y="716754"/>
                <a:ext cx="819507" cy="45027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38100" tIns="38100" rIns="38100" bIns="38100" numCol="1" anchor="ctr">
                <a:spAutoFit/>
              </a:bodyPr>
              <a:lstStyle>
                <a:lvl1pPr>
                  <a:defRPr sz="2200" b="0"/>
                </a:lvl1pPr>
              </a:lstStyle>
              <a:p>
                <a:r>
                  <a:rPr sz="1350" dirty="0"/>
                  <a:t>32.8%</a:t>
                </a:r>
              </a:p>
            </p:txBody>
          </p:sp>
          <p:sp>
            <p:nvSpPr>
              <p:cNvPr id="26" name="10.1%">
                <a:extLst>
                  <a:ext uri="{FF2B5EF4-FFF2-40B4-BE49-F238E27FC236}">
                    <a16:creationId xmlns:a16="http://schemas.microsoft.com/office/drawing/2014/main" id="{C2B6D8E6-FED9-ED42-93D6-EFFB247828AA}"/>
                  </a:ext>
                </a:extLst>
              </p:cNvPr>
              <p:cNvSpPr txBox="1"/>
              <p:nvPr/>
            </p:nvSpPr>
            <p:spPr>
              <a:xfrm>
                <a:off x="4213569" y="1448735"/>
                <a:ext cx="819507" cy="45027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38100" tIns="38100" rIns="38100" bIns="38100" numCol="1" anchor="ctr">
                <a:spAutoFit/>
              </a:bodyPr>
              <a:lstStyle>
                <a:lvl1pPr>
                  <a:defRPr sz="2200" b="0"/>
                </a:lvl1pPr>
              </a:lstStyle>
              <a:p>
                <a:r>
                  <a:rPr sz="1350"/>
                  <a:t>10.1%</a:t>
                </a:r>
              </a:p>
            </p:txBody>
          </p:sp>
        </p:grpSp>
        <p:sp>
          <p:nvSpPr>
            <p:cNvPr id="31" name="King County">
              <a:extLst>
                <a:ext uri="{FF2B5EF4-FFF2-40B4-BE49-F238E27FC236}">
                  <a16:creationId xmlns:a16="http://schemas.microsoft.com/office/drawing/2014/main" id="{2F96901B-47E4-A941-B839-559923BB2DF2}"/>
                </a:ext>
              </a:extLst>
            </p:cNvPr>
            <p:cNvSpPr txBox="1"/>
            <p:nvPr/>
          </p:nvSpPr>
          <p:spPr>
            <a:xfrm>
              <a:off x="8084856" y="5664426"/>
              <a:ext cx="1461256" cy="6565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>
                <a:defRPr sz="2200" b="0"/>
              </a:lvl1pPr>
            </a:lstStyle>
            <a:p>
              <a:pPr algn="ctr"/>
              <a:r>
                <a:rPr lang="en-US" sz="1350" dirty="0"/>
                <a:t>Other western</a:t>
              </a:r>
            </a:p>
            <a:p>
              <a:pPr algn="ctr"/>
              <a:r>
                <a:rPr lang="en-US" sz="1350" dirty="0"/>
                <a:t>WA</a:t>
              </a:r>
              <a:endParaRPr sz="1350" dirty="0"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935F42CC-B6FD-2F43-92CB-96444AF6F638}"/>
              </a:ext>
            </a:extLst>
          </p:cNvPr>
          <p:cNvSpPr txBox="1"/>
          <p:nvPr/>
        </p:nvSpPr>
        <p:spPr>
          <a:xfrm>
            <a:off x="5461964" y="5755868"/>
            <a:ext cx="3736920" cy="2135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88" dirty="0"/>
              <a:t>Grey et al. (2016). </a:t>
            </a:r>
            <a:r>
              <a:rPr lang="en-US" sz="788" i="1" dirty="0"/>
              <a:t>JMIR Public Health </a:t>
            </a:r>
            <a:r>
              <a:rPr lang="en-US" sz="788" i="1" dirty="0" err="1"/>
              <a:t>Surveill</a:t>
            </a:r>
            <a:r>
              <a:rPr lang="en-US" sz="788" i="1" dirty="0"/>
              <a:t>, 2</a:t>
            </a:r>
            <a:r>
              <a:rPr lang="en-US" sz="788" dirty="0"/>
              <a:t>(1), e14. doi:10.2196/publichealth.5365</a:t>
            </a:r>
          </a:p>
        </p:txBody>
      </p:sp>
    </p:spTree>
    <p:extLst>
      <p:ext uri="{BB962C8B-B14F-4D97-AF65-F5344CB8AC3E}">
        <p14:creationId xmlns:p14="http://schemas.microsoft.com/office/powerpoint/2010/main" val="35710826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F9FCFA-0963-D94C-A4FD-308AA10FE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Demographics: 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F2C52B-44A6-9049-BF1A-E40268653E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Age: 15-</a:t>
            </a:r>
            <a:r>
              <a:rPr lang="en-US" dirty="0">
                <a:solidFill>
                  <a:srgbClr val="FF0000"/>
                </a:solidFill>
              </a:rPr>
              <a:t>??</a:t>
            </a:r>
            <a:endParaRPr lang="en-US" dirty="0"/>
          </a:p>
          <a:p>
            <a:pPr lvl="1"/>
            <a:r>
              <a:rPr lang="en-US" dirty="0"/>
              <a:t>Darcy’s PhD: 15-59</a:t>
            </a:r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4" name="Group">
            <a:extLst>
              <a:ext uri="{FF2B5EF4-FFF2-40B4-BE49-F238E27FC236}">
                <a16:creationId xmlns:a16="http://schemas.microsoft.com/office/drawing/2014/main" id="{B7D2982A-B893-3847-BB32-7457910B9A06}"/>
              </a:ext>
            </a:extLst>
          </p:cNvPr>
          <p:cNvGrpSpPr/>
          <p:nvPr/>
        </p:nvGrpSpPr>
        <p:grpSpPr>
          <a:xfrm>
            <a:off x="4535041" y="2315704"/>
            <a:ext cx="4235804" cy="3176789"/>
            <a:chOff x="-62812" y="0"/>
            <a:chExt cx="7198770" cy="5423131"/>
          </a:xfrm>
        </p:grpSpPr>
        <p:pic>
          <p:nvPicPr>
            <p:cNvPr id="5" name="Image" descr="Image">
              <a:extLst>
                <a:ext uri="{FF2B5EF4-FFF2-40B4-BE49-F238E27FC236}">
                  <a16:creationId xmlns:a16="http://schemas.microsoft.com/office/drawing/2014/main" id="{ECF9D407-2D4B-C142-B0BA-EF4FFC41C06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/>
            </a:blip>
            <a:srcRect l="5234" t="5862" b="5862"/>
            <a:stretch>
              <a:fillRect/>
            </a:stretch>
          </p:blipFill>
          <p:spPr>
            <a:xfrm>
              <a:off x="541022" y="0"/>
              <a:ext cx="6594936" cy="482076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" name="Age group">
              <a:extLst>
                <a:ext uri="{FF2B5EF4-FFF2-40B4-BE49-F238E27FC236}">
                  <a16:creationId xmlns:a16="http://schemas.microsoft.com/office/drawing/2014/main" id="{F6416C2C-5546-3745-8B44-48E5E6C63B99}"/>
                </a:ext>
              </a:extLst>
            </p:cNvPr>
            <p:cNvSpPr txBox="1"/>
            <p:nvPr/>
          </p:nvSpPr>
          <p:spPr>
            <a:xfrm>
              <a:off x="3364918" y="4858316"/>
              <a:ext cx="1620420" cy="5648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>
                <a:defRPr sz="2200" b="0"/>
              </a:lvl1pPr>
            </a:lstStyle>
            <a:p>
              <a:r>
                <a:rPr sz="1650" dirty="0"/>
                <a:t>Age group</a:t>
              </a:r>
            </a:p>
          </p:txBody>
        </p:sp>
        <p:sp>
          <p:nvSpPr>
            <p:cNvPr id="7" name="Proportion">
              <a:extLst>
                <a:ext uri="{FF2B5EF4-FFF2-40B4-BE49-F238E27FC236}">
                  <a16:creationId xmlns:a16="http://schemas.microsoft.com/office/drawing/2014/main" id="{FC055301-6C9D-C349-8ADB-CAB7FCE977DE}"/>
                </a:ext>
              </a:extLst>
            </p:cNvPr>
            <p:cNvSpPr txBox="1"/>
            <p:nvPr/>
          </p:nvSpPr>
          <p:spPr>
            <a:xfrm rot="16200000">
              <a:off x="-640762" y="1950388"/>
              <a:ext cx="1718197" cy="5622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>
                <a:defRPr sz="2200" b="0"/>
              </a:lvl1pPr>
            </a:lstStyle>
            <a:p>
              <a:r>
                <a:rPr sz="1650"/>
                <a:t>Proportion</a:t>
              </a:r>
            </a:p>
          </p:txBody>
        </p:sp>
        <p:sp>
          <p:nvSpPr>
            <p:cNvPr id="8" name="18-24">
              <a:extLst>
                <a:ext uri="{FF2B5EF4-FFF2-40B4-BE49-F238E27FC236}">
                  <a16:creationId xmlns:a16="http://schemas.microsoft.com/office/drawing/2014/main" id="{A979B0D9-1FD8-024E-8EC7-8973A09FEDA7}"/>
                </a:ext>
              </a:extLst>
            </p:cNvPr>
            <p:cNvSpPr txBox="1"/>
            <p:nvPr/>
          </p:nvSpPr>
          <p:spPr>
            <a:xfrm>
              <a:off x="1110225" y="4536830"/>
              <a:ext cx="743737" cy="44659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>
                <a:defRPr sz="1600" b="0"/>
              </a:lvl1pPr>
            </a:lstStyle>
            <a:p>
              <a:r>
                <a:rPr sz="1200"/>
                <a:t>18-24</a:t>
              </a:r>
            </a:p>
          </p:txBody>
        </p:sp>
        <p:sp>
          <p:nvSpPr>
            <p:cNvPr id="9" name="25-29">
              <a:extLst>
                <a:ext uri="{FF2B5EF4-FFF2-40B4-BE49-F238E27FC236}">
                  <a16:creationId xmlns:a16="http://schemas.microsoft.com/office/drawing/2014/main" id="{E0A574D1-7D4A-4647-9B6A-8EBDD770603D}"/>
                </a:ext>
              </a:extLst>
            </p:cNvPr>
            <p:cNvSpPr txBox="1"/>
            <p:nvPr/>
          </p:nvSpPr>
          <p:spPr>
            <a:xfrm>
              <a:off x="1875553" y="4536830"/>
              <a:ext cx="743737" cy="44659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>
                <a:defRPr sz="1600" b="0"/>
              </a:lvl1pPr>
            </a:lstStyle>
            <a:p>
              <a:r>
                <a:rPr sz="1200" dirty="0"/>
                <a:t>25-29</a:t>
              </a:r>
            </a:p>
          </p:txBody>
        </p:sp>
        <p:sp>
          <p:nvSpPr>
            <p:cNvPr id="10" name="30-34">
              <a:extLst>
                <a:ext uri="{FF2B5EF4-FFF2-40B4-BE49-F238E27FC236}">
                  <a16:creationId xmlns:a16="http://schemas.microsoft.com/office/drawing/2014/main" id="{D64CBFED-8211-9546-BE6B-EC876B6B89CB}"/>
                </a:ext>
              </a:extLst>
            </p:cNvPr>
            <p:cNvSpPr txBox="1"/>
            <p:nvPr/>
          </p:nvSpPr>
          <p:spPr>
            <a:xfrm>
              <a:off x="2628182" y="4536830"/>
              <a:ext cx="743737" cy="44659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>
                <a:defRPr sz="1600" b="0"/>
              </a:lvl1pPr>
            </a:lstStyle>
            <a:p>
              <a:r>
                <a:rPr sz="1200"/>
                <a:t>30-34</a:t>
              </a:r>
            </a:p>
          </p:txBody>
        </p:sp>
        <p:sp>
          <p:nvSpPr>
            <p:cNvPr id="11" name="35-39">
              <a:extLst>
                <a:ext uri="{FF2B5EF4-FFF2-40B4-BE49-F238E27FC236}">
                  <a16:creationId xmlns:a16="http://schemas.microsoft.com/office/drawing/2014/main" id="{D114516A-452A-414E-8252-3D0784B45614}"/>
                </a:ext>
              </a:extLst>
            </p:cNvPr>
            <p:cNvSpPr txBox="1"/>
            <p:nvPr/>
          </p:nvSpPr>
          <p:spPr>
            <a:xfrm>
              <a:off x="3364918" y="4536830"/>
              <a:ext cx="743737" cy="44659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>
                <a:defRPr sz="1600" b="0"/>
              </a:lvl1pPr>
            </a:lstStyle>
            <a:p>
              <a:r>
                <a:rPr sz="1200"/>
                <a:t>35-39</a:t>
              </a:r>
            </a:p>
          </p:txBody>
        </p:sp>
        <p:sp>
          <p:nvSpPr>
            <p:cNvPr id="12" name="40-44">
              <a:extLst>
                <a:ext uri="{FF2B5EF4-FFF2-40B4-BE49-F238E27FC236}">
                  <a16:creationId xmlns:a16="http://schemas.microsoft.com/office/drawing/2014/main" id="{BE36F9CC-CE9F-6F47-83C4-914E4E67F897}"/>
                </a:ext>
              </a:extLst>
            </p:cNvPr>
            <p:cNvSpPr txBox="1"/>
            <p:nvPr/>
          </p:nvSpPr>
          <p:spPr>
            <a:xfrm>
              <a:off x="4071533" y="4536830"/>
              <a:ext cx="743737" cy="44659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>
                <a:defRPr sz="1600" b="0"/>
              </a:lvl1pPr>
            </a:lstStyle>
            <a:p>
              <a:r>
                <a:rPr sz="1200"/>
                <a:t>40-44</a:t>
              </a:r>
            </a:p>
          </p:txBody>
        </p:sp>
        <p:sp>
          <p:nvSpPr>
            <p:cNvPr id="13" name="45-49">
              <a:extLst>
                <a:ext uri="{FF2B5EF4-FFF2-40B4-BE49-F238E27FC236}">
                  <a16:creationId xmlns:a16="http://schemas.microsoft.com/office/drawing/2014/main" id="{8BBB13BC-CAE8-8442-BB35-75B7340EA434}"/>
                </a:ext>
              </a:extLst>
            </p:cNvPr>
            <p:cNvSpPr txBox="1"/>
            <p:nvPr/>
          </p:nvSpPr>
          <p:spPr>
            <a:xfrm>
              <a:off x="4816181" y="4536830"/>
              <a:ext cx="743737" cy="44659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>
                <a:defRPr sz="1600" b="0"/>
              </a:lvl1pPr>
            </a:lstStyle>
            <a:p>
              <a:r>
                <a:rPr sz="1200"/>
                <a:t>45-49</a:t>
              </a:r>
            </a:p>
          </p:txBody>
        </p:sp>
        <p:sp>
          <p:nvSpPr>
            <p:cNvPr id="14" name="50-54">
              <a:extLst>
                <a:ext uri="{FF2B5EF4-FFF2-40B4-BE49-F238E27FC236}">
                  <a16:creationId xmlns:a16="http://schemas.microsoft.com/office/drawing/2014/main" id="{E252E7C7-2400-614A-959E-976BEE81804A}"/>
                </a:ext>
              </a:extLst>
            </p:cNvPr>
            <p:cNvSpPr txBox="1"/>
            <p:nvPr/>
          </p:nvSpPr>
          <p:spPr>
            <a:xfrm>
              <a:off x="5568809" y="4536830"/>
              <a:ext cx="743737" cy="44659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>
                <a:defRPr sz="1600" b="0"/>
              </a:lvl1pPr>
            </a:lstStyle>
            <a:p>
              <a:r>
                <a:rPr sz="1200"/>
                <a:t>50-54</a:t>
              </a:r>
            </a:p>
          </p:txBody>
        </p:sp>
        <p:sp>
          <p:nvSpPr>
            <p:cNvPr id="15" name="55-59">
              <a:extLst>
                <a:ext uri="{FF2B5EF4-FFF2-40B4-BE49-F238E27FC236}">
                  <a16:creationId xmlns:a16="http://schemas.microsoft.com/office/drawing/2014/main" id="{F4DF1EA4-927A-384E-973C-4DBAF9834467}"/>
                </a:ext>
              </a:extLst>
            </p:cNvPr>
            <p:cNvSpPr txBox="1"/>
            <p:nvPr/>
          </p:nvSpPr>
          <p:spPr>
            <a:xfrm>
              <a:off x="6296039" y="4536830"/>
              <a:ext cx="743737" cy="44659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>
                <a:defRPr sz="1600" b="0"/>
              </a:lvl1pPr>
            </a:lstStyle>
            <a:p>
              <a:r>
                <a:rPr sz="1200"/>
                <a:t>55-59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7C9A107B-EBC6-D644-8C08-26654377245A}"/>
              </a:ext>
            </a:extLst>
          </p:cNvPr>
          <p:cNvSpPr txBox="1"/>
          <p:nvPr/>
        </p:nvSpPr>
        <p:spPr>
          <a:xfrm>
            <a:off x="628650" y="3038766"/>
            <a:ext cx="3625010" cy="124649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100" dirty="0"/>
              <a:t>Sources:</a:t>
            </a:r>
          </a:p>
          <a:p>
            <a:pPr marL="214313" indent="-214313">
              <a:buFontTx/>
              <a:buChar char="-"/>
            </a:pPr>
            <a:r>
              <a:rPr lang="en-US" sz="1350" dirty="0"/>
              <a:t>2011-2015 American Community Survey 5-year Estimates for WA males by region</a:t>
            </a:r>
          </a:p>
          <a:p>
            <a:pPr marL="214313" indent="-214313">
              <a:buFontTx/>
              <a:buChar char="-"/>
            </a:pPr>
            <a:r>
              <a:rPr lang="en-US" sz="1350" dirty="0"/>
              <a:t>Weighted by estimated size of the MSM population in each region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546E70A-9095-334A-B843-A27B6623ECE6}"/>
              </a:ext>
            </a:extLst>
          </p:cNvPr>
          <p:cNvSpPr txBox="1"/>
          <p:nvPr/>
        </p:nvSpPr>
        <p:spPr>
          <a:xfrm>
            <a:off x="628649" y="4368243"/>
            <a:ext cx="3625010" cy="83099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100" dirty="0"/>
              <a:t>Assumptions:</a:t>
            </a:r>
          </a:p>
          <a:p>
            <a:pPr marL="214313" indent="-214313">
              <a:buFontTx/>
              <a:buChar char="-"/>
            </a:pPr>
            <a:r>
              <a:rPr lang="en-US" sz="1350" dirty="0"/>
              <a:t>The age distribution of MSM within each region is the same as all males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05070" y="5963478"/>
            <a:ext cx="5386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Question:  HIV related health care costs for 60+yo MSM</a:t>
            </a:r>
          </a:p>
        </p:txBody>
      </p:sp>
    </p:spTree>
    <p:extLst>
      <p:ext uri="{BB962C8B-B14F-4D97-AF65-F5344CB8AC3E}">
        <p14:creationId xmlns:p14="http://schemas.microsoft.com/office/powerpoint/2010/main" val="3819072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Content Placeholder 34">
            <a:extLst>
              <a:ext uri="{FF2B5EF4-FFF2-40B4-BE49-F238E27FC236}">
                <a16:creationId xmlns:a16="http://schemas.microsoft.com/office/drawing/2014/main" id="{4F178B55-282E-2D4C-AF3E-BA0BB0917D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Collapse to 3 categories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F9FCFA-0963-D94C-A4FD-308AA10FE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Demographics: Race/Ethnicity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C9A107B-EBC6-D644-8C08-26654377245A}"/>
              </a:ext>
            </a:extLst>
          </p:cNvPr>
          <p:cNvSpPr txBox="1"/>
          <p:nvPr/>
        </p:nvSpPr>
        <p:spPr>
          <a:xfrm>
            <a:off x="628650" y="3038766"/>
            <a:ext cx="3625010" cy="124649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100" dirty="0"/>
              <a:t>Sources:</a:t>
            </a:r>
          </a:p>
          <a:p>
            <a:pPr marL="214313" indent="-214313">
              <a:buFontTx/>
              <a:buChar char="-"/>
            </a:pPr>
            <a:r>
              <a:rPr lang="en-US" sz="1350" dirty="0"/>
              <a:t>2011-2015 American Community Survey 5-year Estimates for WA males </a:t>
            </a:r>
            <a:r>
              <a:rPr lang="en-US" sz="1350" u="sng" dirty="0"/>
              <a:t>by region</a:t>
            </a:r>
          </a:p>
          <a:p>
            <a:pPr marL="214313" indent="-214313">
              <a:buFontTx/>
              <a:buChar char="-"/>
            </a:pPr>
            <a:r>
              <a:rPr lang="en-US" sz="1350" dirty="0"/>
              <a:t>Weighted by estimated size of the MSM population in each region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546E70A-9095-334A-B843-A27B6623ECE6}"/>
              </a:ext>
            </a:extLst>
          </p:cNvPr>
          <p:cNvSpPr txBox="1"/>
          <p:nvPr/>
        </p:nvSpPr>
        <p:spPr>
          <a:xfrm>
            <a:off x="628649" y="4368243"/>
            <a:ext cx="3625009" cy="83099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100" dirty="0"/>
              <a:t>Assumptions:</a:t>
            </a:r>
          </a:p>
          <a:p>
            <a:pPr marL="214313" indent="-214313">
              <a:buFontTx/>
              <a:buChar char="-"/>
            </a:pPr>
            <a:r>
              <a:rPr lang="en-US" sz="1350" dirty="0"/>
              <a:t>The racial/ethnic distribution of MSM within each region is the same as all males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E7AA567-0B11-1340-B3D3-1B724C10B4E6}"/>
              </a:ext>
            </a:extLst>
          </p:cNvPr>
          <p:cNvGrpSpPr/>
          <p:nvPr/>
        </p:nvGrpSpPr>
        <p:grpSpPr>
          <a:xfrm>
            <a:off x="4683480" y="2135075"/>
            <a:ext cx="4306989" cy="3586480"/>
            <a:chOff x="4605822" y="3733800"/>
            <a:chExt cx="5742651" cy="4781974"/>
          </a:xfrm>
        </p:grpSpPr>
        <p:sp>
          <p:nvSpPr>
            <p:cNvPr id="28" name="“Other”…">
              <a:extLst>
                <a:ext uri="{FF2B5EF4-FFF2-40B4-BE49-F238E27FC236}">
                  <a16:creationId xmlns:a16="http://schemas.microsoft.com/office/drawing/2014/main" id="{1EA008BF-B6E6-1A47-85B9-B278EDA328A4}"/>
                </a:ext>
              </a:extLst>
            </p:cNvPr>
            <p:cNvSpPr txBox="1"/>
            <p:nvPr/>
          </p:nvSpPr>
          <p:spPr>
            <a:xfrm>
              <a:off x="9351283" y="6133920"/>
              <a:ext cx="852028" cy="93358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8100" tIns="38100" rIns="38100" bIns="38100" anchor="ctr">
              <a:spAutoFit/>
            </a:bodyPr>
            <a:lstStyle/>
            <a:p>
              <a:pPr algn="l"/>
              <a:r>
                <a:rPr sz="1350" dirty="0"/>
                <a:t>“Other”</a:t>
              </a:r>
            </a:p>
            <a:p>
              <a:pPr algn="l">
                <a:defRPr b="0"/>
              </a:pPr>
              <a:r>
                <a:rPr sz="1350" dirty="0"/>
                <a:t>(82% </a:t>
              </a:r>
              <a:endParaRPr lang="en-US" sz="1350" dirty="0"/>
            </a:p>
            <a:p>
              <a:pPr algn="l">
                <a:defRPr b="0"/>
              </a:pPr>
              <a:r>
                <a:rPr sz="1350" dirty="0"/>
                <a:t>White)</a:t>
              </a:r>
            </a:p>
          </p:txBody>
        </p:sp>
        <p:sp>
          <p:nvSpPr>
            <p:cNvPr id="29" name="Line">
              <a:extLst>
                <a:ext uri="{FF2B5EF4-FFF2-40B4-BE49-F238E27FC236}">
                  <a16:creationId xmlns:a16="http://schemas.microsoft.com/office/drawing/2014/main" id="{9C1185DF-1B6B-DB46-BE51-3D3BF16151DA}"/>
                </a:ext>
              </a:extLst>
            </p:cNvPr>
            <p:cNvSpPr/>
            <p:nvPr/>
          </p:nvSpPr>
          <p:spPr>
            <a:xfrm>
              <a:off x="8871980" y="4005029"/>
              <a:ext cx="325791" cy="0"/>
            </a:xfrm>
            <a:prstGeom prst="line">
              <a:avLst/>
            </a:prstGeom>
            <a:ln w="50800">
              <a:solidFill>
                <a:srgbClr val="000000"/>
              </a:solidFill>
              <a:miter lim="400000"/>
              <a:tailEnd type="triangle"/>
            </a:ln>
          </p:spPr>
          <p:txBody>
            <a:bodyPr lIns="38100" tIns="38100" rIns="38100" bIns="38100" anchor="ctr"/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50"/>
            </a:p>
          </p:txBody>
        </p:sp>
        <p:sp>
          <p:nvSpPr>
            <p:cNvPr id="30" name="Hispanic">
              <a:extLst>
                <a:ext uri="{FF2B5EF4-FFF2-40B4-BE49-F238E27FC236}">
                  <a16:creationId xmlns:a16="http://schemas.microsoft.com/office/drawing/2014/main" id="{A49939CB-9814-BA4A-B4A0-A9CC3E64275C}"/>
                </a:ext>
              </a:extLst>
            </p:cNvPr>
            <p:cNvSpPr txBox="1"/>
            <p:nvPr/>
          </p:nvSpPr>
          <p:spPr>
            <a:xfrm>
              <a:off x="9452928" y="3815235"/>
              <a:ext cx="895545" cy="37959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8100" tIns="38100" rIns="38100" bIns="38100" anchor="ctr">
              <a:spAutoFit/>
            </a:bodyPr>
            <a:lstStyle/>
            <a:p>
              <a:r>
                <a:rPr sz="1350" dirty="0"/>
                <a:t>Hispanic</a:t>
              </a:r>
            </a:p>
          </p:txBody>
        </p:sp>
        <p:sp>
          <p:nvSpPr>
            <p:cNvPr id="31" name="Line">
              <a:extLst>
                <a:ext uri="{FF2B5EF4-FFF2-40B4-BE49-F238E27FC236}">
                  <a16:creationId xmlns:a16="http://schemas.microsoft.com/office/drawing/2014/main" id="{099C9027-E93A-5E4B-B757-5B975170A820}"/>
                </a:ext>
              </a:extLst>
            </p:cNvPr>
            <p:cNvSpPr/>
            <p:nvPr/>
          </p:nvSpPr>
          <p:spPr>
            <a:xfrm>
              <a:off x="8871980" y="4712573"/>
              <a:ext cx="325791" cy="0"/>
            </a:xfrm>
            <a:prstGeom prst="line">
              <a:avLst/>
            </a:prstGeom>
            <a:ln w="50800">
              <a:solidFill>
                <a:srgbClr val="000000"/>
              </a:solidFill>
              <a:miter lim="400000"/>
              <a:tailEnd type="triangle"/>
            </a:ln>
          </p:spPr>
          <p:txBody>
            <a:bodyPr lIns="38100" tIns="38100" rIns="38100" bIns="38100" anchor="ctr"/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50"/>
            </a:p>
          </p:txBody>
        </p:sp>
        <p:sp>
          <p:nvSpPr>
            <p:cNvPr id="32" name="Black">
              <a:extLst>
                <a:ext uri="{FF2B5EF4-FFF2-40B4-BE49-F238E27FC236}">
                  <a16:creationId xmlns:a16="http://schemas.microsoft.com/office/drawing/2014/main" id="{6DFD0647-2892-304D-A07A-14FBF28C55D2}"/>
                </a:ext>
              </a:extLst>
            </p:cNvPr>
            <p:cNvSpPr txBox="1"/>
            <p:nvPr/>
          </p:nvSpPr>
          <p:spPr>
            <a:xfrm>
              <a:off x="9452928" y="4522777"/>
              <a:ext cx="596317" cy="37959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8100" tIns="38100" rIns="38100" bIns="38100" anchor="ctr">
              <a:spAutoFit/>
            </a:bodyPr>
            <a:lstStyle/>
            <a:p>
              <a:r>
                <a:rPr sz="1350" dirty="0"/>
                <a:t>Black</a:t>
              </a:r>
            </a:p>
          </p:txBody>
        </p:sp>
        <p:sp>
          <p:nvSpPr>
            <p:cNvPr id="33" name="Line">
              <a:extLst>
                <a:ext uri="{FF2B5EF4-FFF2-40B4-BE49-F238E27FC236}">
                  <a16:creationId xmlns:a16="http://schemas.microsoft.com/office/drawing/2014/main" id="{6BA732D4-FC16-9249-B69B-68555325E025}"/>
                </a:ext>
              </a:extLst>
            </p:cNvPr>
            <p:cNvSpPr/>
            <p:nvPr/>
          </p:nvSpPr>
          <p:spPr>
            <a:xfrm>
              <a:off x="8871980" y="6332112"/>
              <a:ext cx="325791" cy="0"/>
            </a:xfrm>
            <a:prstGeom prst="line">
              <a:avLst/>
            </a:prstGeom>
            <a:ln w="50800">
              <a:solidFill>
                <a:srgbClr val="000000"/>
              </a:solidFill>
              <a:miter lim="400000"/>
              <a:tailEnd type="triangle"/>
            </a:ln>
          </p:spPr>
          <p:txBody>
            <a:bodyPr lIns="38100" tIns="38100" rIns="38100" bIns="38100" anchor="ctr"/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50" dirty="0"/>
            </a:p>
          </p:txBody>
        </p:sp>
        <p:graphicFrame>
          <p:nvGraphicFramePr>
            <p:cNvPr id="34" name="Table">
              <a:extLst>
                <a:ext uri="{FF2B5EF4-FFF2-40B4-BE49-F238E27FC236}">
                  <a16:creationId xmlns:a16="http://schemas.microsoft.com/office/drawing/2014/main" id="{EA6AFBD9-B0B9-5341-B9C7-19A24100BC06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089789140"/>
                </p:ext>
              </p:extLst>
            </p:nvPr>
          </p:nvGraphicFramePr>
          <p:xfrm>
            <a:off x="4605822" y="3733800"/>
            <a:ext cx="4078803" cy="4781974"/>
          </p:xfrm>
          <a:graphic>
            <a:graphicData uri="http://schemas.openxmlformats.org/drawingml/2006/table">
              <a:tbl>
                <a:tblPr/>
                <a:tblGrid>
                  <a:gridCol w="2244094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815009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</a:tblGrid>
                <a:tr h="457200">
                  <a:tc>
                    <a:txBody>
                      <a:bodyPr/>
                      <a:lstStyle/>
                      <a:p>
                        <a:pPr algn="l" defTabSz="914400">
                          <a:defRPr sz="1800"/>
                        </a:pPr>
                        <a:r>
                          <a:rPr sz="1800" dirty="0">
                            <a:sym typeface="Helvetica Neue"/>
                          </a:rPr>
                          <a:t>Hispanic</a:t>
                        </a:r>
                      </a:p>
                    </a:txBody>
                    <a:tcPr marL="50800" marR="50800" marT="50800" marB="50800" anchor="ctr" horzOverflow="overflow">
                      <a:lnL w="12700">
                        <a:solidFill>
                          <a:srgbClr val="000000"/>
                        </a:solidFill>
                        <a:miter lim="400000"/>
                      </a:lnL>
                      <a:lnT w="12700">
                        <a:solidFill>
                          <a:srgbClr val="000000"/>
                        </a:solidFill>
                        <a:miter lim="400000"/>
                      </a:lnT>
                      <a:solidFill>
                        <a:srgbClr val="FFFDB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1800">
                            <a:sym typeface="Helvetica Neue"/>
                          </a:rPr>
                          <a:t>10.8%</a:t>
                        </a:r>
                      </a:p>
                    </a:txBody>
                    <a:tcPr marL="50800" marR="50800" marT="50800" marB="50800" anchor="ctr" horzOverflow="overflow">
                      <a:lnR w="12700">
                        <a:solidFill>
                          <a:srgbClr val="000000"/>
                        </a:solidFill>
                        <a:miter lim="400000"/>
                      </a:lnR>
                      <a:lnT w="12700">
                        <a:solidFill>
                          <a:srgbClr val="000000"/>
                        </a:solidFill>
                        <a:miter lim="400000"/>
                      </a:lnT>
                      <a:solidFill>
                        <a:srgbClr val="FFFDBF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457200">
                  <a:tc>
                    <a:txBody>
                      <a:bodyPr/>
                      <a:lstStyle/>
                      <a:p>
                        <a:pPr algn="l" defTabSz="914400">
                          <a:defRPr sz="1800"/>
                        </a:pPr>
                        <a:r>
                          <a:rPr sz="1800" dirty="0">
                            <a:sym typeface="Helvetica Neue"/>
                          </a:rPr>
                          <a:t>Non-Hispanic Black</a:t>
                        </a:r>
                      </a:p>
                    </a:txBody>
                    <a:tcPr marL="50800" marR="50800" marT="50800" marB="50800" anchor="ctr" horzOverflow="overflow">
                      <a:lnL w="12700">
                        <a:solidFill>
                          <a:srgbClr val="000000"/>
                        </a:solidFill>
                        <a:miter lim="400000"/>
                      </a:lnL>
                      <a:solidFill>
                        <a:srgbClr val="FFCBA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1800">
                            <a:sym typeface="Helvetica Neue"/>
                          </a:rPr>
                          <a:t>6.1%</a:t>
                        </a:r>
                      </a:p>
                    </a:txBody>
                    <a:tcPr marL="50800" marR="50800" marT="50800" marB="50800" anchor="ctr" horzOverflow="overflow">
                      <a:lnR w="12700">
                        <a:solidFill>
                          <a:srgbClr val="000000"/>
                        </a:solidFill>
                        <a:miter lim="400000"/>
                      </a:lnR>
                      <a:solidFill>
                        <a:srgbClr val="FFCBA2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457200">
                  <a:tc>
                    <a:txBody>
                      <a:bodyPr/>
                      <a:lstStyle/>
                      <a:p>
                        <a:pPr algn="l" defTabSz="914400">
                          <a:defRPr sz="1800"/>
                        </a:pPr>
                        <a:r>
                          <a:rPr sz="1800" dirty="0">
                            <a:sym typeface="Helvetica Neue"/>
                          </a:rPr>
                          <a:t>White</a:t>
                        </a:r>
                      </a:p>
                    </a:txBody>
                    <a:tcPr marL="50800" marR="50800" marT="50800" marB="50800" anchor="ctr" horzOverflow="overflow">
                      <a:lnL w="12700">
                        <a:solidFill>
                          <a:srgbClr val="000000"/>
                        </a:solidFill>
                        <a:miter lim="400000"/>
                      </a:lnL>
                      <a:solidFill>
                        <a:srgbClr val="CBB6F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1800" dirty="0">
                            <a:sym typeface="Helvetica Neue"/>
                          </a:rPr>
                          <a:t>68.0%</a:t>
                        </a:r>
                      </a:p>
                    </a:txBody>
                    <a:tcPr marL="50800" marR="50800" marT="50800" marB="50800" anchor="ctr" horzOverflow="overflow">
                      <a:lnR w="12700">
                        <a:solidFill>
                          <a:srgbClr val="000000"/>
                        </a:solidFill>
                        <a:miter lim="400000"/>
                      </a:lnR>
                      <a:solidFill>
                        <a:srgbClr val="CBB6F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457200">
                  <a:tc>
                    <a:txBody>
                      <a:bodyPr/>
                      <a:lstStyle/>
                      <a:p>
                        <a:pPr algn="l" defTabSz="914400">
                          <a:defRPr sz="1800"/>
                        </a:pPr>
                        <a:r>
                          <a:rPr sz="1800">
                            <a:sym typeface="Helvetica Neue"/>
                          </a:rPr>
                          <a:t>Asian</a:t>
                        </a:r>
                      </a:p>
                    </a:txBody>
                    <a:tcPr marL="50800" marR="50800" marT="50800" marB="50800" anchor="ctr" horzOverflow="overflow">
                      <a:lnL w="12700">
                        <a:solidFill>
                          <a:srgbClr val="000000"/>
                        </a:solidFill>
                        <a:miter lim="400000"/>
                      </a:lnL>
                      <a:solidFill>
                        <a:srgbClr val="CBB6F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1800" dirty="0">
                            <a:sym typeface="Helvetica Neue"/>
                          </a:rPr>
                          <a:t>10.8%</a:t>
                        </a:r>
                      </a:p>
                    </a:txBody>
                    <a:tcPr marL="50800" marR="50800" marT="50800" marB="50800" anchor="ctr" horzOverflow="overflow">
                      <a:lnR w="12700">
                        <a:solidFill>
                          <a:srgbClr val="000000"/>
                        </a:solidFill>
                        <a:miter lim="400000"/>
                      </a:lnR>
                      <a:solidFill>
                        <a:srgbClr val="CBB6F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457200">
                  <a:tc>
                    <a:txBody>
                      <a:bodyPr/>
                      <a:lstStyle/>
                      <a:p>
                        <a:pPr algn="l" defTabSz="914400">
                          <a:defRPr sz="1800"/>
                        </a:pPr>
                        <a:r>
                          <a:rPr sz="1800">
                            <a:sym typeface="Helvetica Neue"/>
                          </a:rPr>
                          <a:t>Native Hawaiian / Other Pacific Islander</a:t>
                        </a:r>
                      </a:p>
                    </a:txBody>
                    <a:tcPr marL="50800" marR="50800" marT="50800" marB="50800" anchor="ctr" horzOverflow="overflow">
                      <a:lnL w="12700">
                        <a:solidFill>
                          <a:srgbClr val="000000"/>
                        </a:solidFill>
                        <a:miter lim="400000"/>
                      </a:lnL>
                      <a:solidFill>
                        <a:srgbClr val="CBB6F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1800" dirty="0">
                            <a:sym typeface="Helvetica Neue"/>
                          </a:rPr>
                          <a:t>0.7%</a:t>
                        </a:r>
                      </a:p>
                    </a:txBody>
                    <a:tcPr marL="50800" marR="50800" marT="50800" marB="50800" anchor="ctr" horzOverflow="overflow">
                      <a:lnR w="12700">
                        <a:solidFill>
                          <a:srgbClr val="000000"/>
                        </a:solidFill>
                        <a:miter lim="400000"/>
                      </a:lnR>
                      <a:solidFill>
                        <a:srgbClr val="CBB6F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4"/>
                    </a:ext>
                  </a:extLst>
                </a:tr>
                <a:tr h="457200">
                  <a:tc>
                    <a:txBody>
                      <a:bodyPr/>
                      <a:lstStyle/>
                      <a:p>
                        <a:pPr algn="l" defTabSz="914400">
                          <a:defRPr sz="1800"/>
                        </a:pPr>
                        <a:r>
                          <a:rPr sz="1800">
                            <a:sym typeface="Helvetica Neue"/>
                          </a:rPr>
                          <a:t>American Indian / Alaska Native</a:t>
                        </a:r>
                      </a:p>
                    </a:txBody>
                    <a:tcPr marL="50800" marR="50800" marT="50800" marB="50800" anchor="ctr" horzOverflow="overflow">
                      <a:lnL w="12700">
                        <a:solidFill>
                          <a:srgbClr val="000000"/>
                        </a:solidFill>
                        <a:miter lim="400000"/>
                      </a:lnL>
                      <a:solidFill>
                        <a:srgbClr val="CBB6F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1800" dirty="0">
                            <a:sym typeface="Helvetica Neue"/>
                          </a:rPr>
                          <a:t>0.9%</a:t>
                        </a:r>
                      </a:p>
                    </a:txBody>
                    <a:tcPr marL="50800" marR="50800" marT="50800" marB="50800" anchor="ctr" horzOverflow="overflow">
                      <a:lnR w="12700">
                        <a:solidFill>
                          <a:srgbClr val="000000"/>
                        </a:solidFill>
                        <a:miter lim="400000"/>
                      </a:lnR>
                      <a:solidFill>
                        <a:srgbClr val="CBB6F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5"/>
                    </a:ext>
                  </a:extLst>
                </a:tr>
                <a:tr h="457200">
                  <a:tc>
                    <a:txBody>
                      <a:bodyPr/>
                      <a:lstStyle/>
                      <a:p>
                        <a:pPr algn="l" defTabSz="914400">
                          <a:defRPr sz="1800"/>
                        </a:pPr>
                        <a:r>
                          <a:rPr sz="1800">
                            <a:sym typeface="Helvetica Neue"/>
                          </a:rPr>
                          <a:t>Other</a:t>
                        </a:r>
                      </a:p>
                    </a:txBody>
                    <a:tcPr marL="50800" marR="50800" marT="50800" marB="50800" anchor="ctr" horzOverflow="overflow">
                      <a:lnL w="12700">
                        <a:solidFill>
                          <a:srgbClr val="000000"/>
                        </a:solidFill>
                        <a:miter lim="400000"/>
                      </a:lnL>
                      <a:lnB w="127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CBB6F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1800" dirty="0">
                            <a:sym typeface="Helvetica Neue"/>
                          </a:rPr>
                          <a:t>2.7%</a:t>
                        </a:r>
                      </a:p>
                    </a:txBody>
                    <a:tcPr marL="50800" marR="50800" marT="50800" marB="50800" anchor="ctr" horzOverflow="overflow">
                      <a:lnR w="12700">
                        <a:solidFill>
                          <a:srgbClr val="000000"/>
                        </a:solidFill>
                        <a:miter lim="400000"/>
                      </a:lnR>
                      <a:lnB w="127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CBB6F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6"/>
                    </a:ext>
                  </a:extLst>
                </a:tr>
              </a:tbl>
            </a:graphicData>
          </a:graphic>
        </p:graphicFrame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192F5829-99C0-5D40-B96D-EF6167C0C641}"/>
              </a:ext>
            </a:extLst>
          </p:cNvPr>
          <p:cNvSpPr txBox="1"/>
          <p:nvPr/>
        </p:nvSpPr>
        <p:spPr>
          <a:xfrm>
            <a:off x="718414" y="5923478"/>
            <a:ext cx="6875081" cy="41549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100" dirty="0"/>
              <a:t>Question: </a:t>
            </a:r>
            <a:r>
              <a:rPr lang="en-US" dirty="0"/>
              <a:t>Is this 3 category racial/ethnic groupings sufficient?</a:t>
            </a:r>
          </a:p>
        </p:txBody>
      </p:sp>
    </p:spTree>
    <p:extLst>
      <p:ext uri="{BB962C8B-B14F-4D97-AF65-F5344CB8AC3E}">
        <p14:creationId xmlns:p14="http://schemas.microsoft.com/office/powerpoint/2010/main" val="3737568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E8521-A380-CE45-9F8A-ED48CD2A5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Demographics: Entry/Exit, Circumcision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F782EED4-C790-7248-9794-A34451FF74AA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628650" y="2226469"/>
          <a:ext cx="7886700" cy="31165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2290714226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3179887084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975120688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r>
                        <a:rPr lang="en-US" sz="1400" dirty="0"/>
                        <a:t>Feature/process</a:t>
                      </a:r>
                    </a:p>
                  </a:txBody>
                  <a:tcPr marL="68580" marR="68580" marT="34290" marB="3429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Source(s)</a:t>
                      </a:r>
                    </a:p>
                  </a:txBody>
                  <a:tcPr marL="68580" marR="68580" marT="34290" marB="3429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Status/comments</a:t>
                      </a:r>
                    </a:p>
                  </a:txBody>
                  <a:tcPr marL="68580" marR="68580" marT="34290" marB="34290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8273951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r>
                        <a:rPr lang="en-US" sz="1400" dirty="0"/>
                        <a:t>Background mortality: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Age-specific mortality rates for each racial/ethnic group</a:t>
                      </a:r>
                    </a:p>
                  </a:txBody>
                  <a:tcPr marL="68580" marR="68580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CCSR database</a:t>
                      </a:r>
                    </a:p>
                  </a:txBody>
                  <a:tcPr marL="68580" marR="68580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387394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r>
                        <a:rPr lang="en-US" sz="1400" dirty="0"/>
                        <a:t>AIDS-associated mortality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Relative increase in age-specific mortality for PLWHA</a:t>
                      </a:r>
                    </a:p>
                  </a:txBody>
                  <a:tcPr marL="68580" marR="68580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Washington State surveillance data</a:t>
                      </a:r>
                    </a:p>
                  </a:txBody>
                  <a:tcPr marL="68580" marR="68580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Thanks to Steven </a:t>
                      </a:r>
                      <a:r>
                        <a:rPr lang="en-US" sz="1400" dirty="0" err="1"/>
                        <a:t>Erly</a:t>
                      </a:r>
                      <a:r>
                        <a:rPr lang="en-US" sz="1400" dirty="0"/>
                        <a:t> for sharing these data!</a:t>
                      </a:r>
                    </a:p>
                  </a:txBody>
                  <a:tcPr marL="68580" marR="68580" marT="34290" marB="34290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0698249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r>
                        <a:rPr lang="en-US" sz="1400" dirty="0"/>
                        <a:t>Births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New entries specified to result in a 0.75% annual growth rate</a:t>
                      </a:r>
                    </a:p>
                  </a:txBody>
                  <a:tcPr marL="68580" marR="68580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WA State OFM Forecast of the State Population, 2018</a:t>
                      </a:r>
                    </a:p>
                  </a:txBody>
                  <a:tcPr marL="68580" marR="68580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Assume a constant growth rate to match projected 2040 population</a:t>
                      </a:r>
                    </a:p>
                  </a:txBody>
                  <a:tcPr marL="68580" marR="68580" marT="34290" marB="34290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7764242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400" dirty="0"/>
                        <a:t>Circumcision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Percent of males circumcised by race/ethnicity</a:t>
                      </a:r>
                    </a:p>
                  </a:txBody>
                  <a:tcPr marL="68580" marR="68580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2014 NHBS MSM4 survey</a:t>
                      </a:r>
                    </a:p>
                  </a:txBody>
                  <a:tcPr marL="68580" marR="68580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81694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232786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E8521-A380-CE45-9F8A-ED48CD2A5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Sexual partnership network(s)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xfrm>
            <a:off x="612648" y="1759226"/>
            <a:ext cx="8153400" cy="4572000"/>
          </a:xfrm>
        </p:spPr>
        <p:txBody>
          <a:bodyPr>
            <a:normAutofit/>
          </a:bodyPr>
          <a:lstStyle/>
          <a:p>
            <a:r>
              <a:rPr lang="en-US" dirty="0"/>
              <a:t>3 types of partnerships</a:t>
            </a:r>
          </a:p>
          <a:p>
            <a:pPr lvl="1"/>
            <a:r>
              <a:rPr lang="en-US" dirty="0"/>
              <a:t>“Main” </a:t>
            </a:r>
          </a:p>
          <a:p>
            <a:pPr lvl="2"/>
            <a:r>
              <a:rPr lang="en-US" dirty="0"/>
              <a:t>someone that you feel committed to above all others? (someone you might call your boyfriend, significant other, life partner)</a:t>
            </a:r>
          </a:p>
          <a:p>
            <a:pPr lvl="1"/>
            <a:r>
              <a:rPr lang="en-US" dirty="0"/>
              <a:t> “Persistent”</a:t>
            </a:r>
          </a:p>
          <a:p>
            <a:pPr lvl="2"/>
            <a:r>
              <a:rPr lang="en-US" dirty="0"/>
              <a:t>Not main, not one time only</a:t>
            </a:r>
          </a:p>
          <a:p>
            <a:pPr lvl="1"/>
            <a:r>
              <a:rPr lang="en-US" dirty="0"/>
              <a:t>“One time”</a:t>
            </a:r>
          </a:p>
          <a:p>
            <a:pPr lvl="1"/>
            <a:endParaRPr lang="en-US" dirty="0"/>
          </a:p>
          <a:p>
            <a:r>
              <a:rPr lang="en-US" dirty="0"/>
              <a:t>3 statistical models (for formation &amp; dissolution)</a:t>
            </a:r>
          </a:p>
          <a:p>
            <a:r>
              <a:rPr lang="en-US" dirty="0"/>
              <a:t>Overlaid into one dynamic network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31423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E8521-A380-CE45-9F8A-ED48CD2A5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Sexual partnership network: key features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xfrm>
            <a:off x="612648" y="1759225"/>
            <a:ext cx="8153400" cy="4631635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“Degree distribution”</a:t>
            </a:r>
          </a:p>
          <a:p>
            <a:pPr lvl="1"/>
            <a:r>
              <a:rPr lang="en-US" dirty="0"/>
              <a:t>Number of currently active partners, of each type</a:t>
            </a:r>
          </a:p>
          <a:p>
            <a:pPr lvl="2"/>
            <a:r>
              <a:rPr lang="en-US" dirty="0"/>
              <a:t>Heterogeneous by age, race and region</a:t>
            </a:r>
          </a:p>
          <a:p>
            <a:pPr lvl="1"/>
            <a:r>
              <a:rPr lang="en-US" dirty="0"/>
              <a:t>Captures concurrency (within and between partnership type)</a:t>
            </a:r>
          </a:p>
          <a:p>
            <a:pPr lvl="1"/>
            <a:endParaRPr lang="en-US" dirty="0"/>
          </a:p>
          <a:p>
            <a:r>
              <a:rPr lang="en-US" dirty="0"/>
              <a:t>“Mixing”</a:t>
            </a:r>
          </a:p>
          <a:p>
            <a:pPr lvl="1"/>
            <a:r>
              <a:rPr lang="en-US" dirty="0"/>
              <a:t>Partner attribute concordance/discordance</a:t>
            </a:r>
          </a:p>
          <a:p>
            <a:pPr lvl="2"/>
            <a:r>
              <a:rPr lang="en-US" dirty="0"/>
              <a:t>By age, race and region</a:t>
            </a:r>
          </a:p>
          <a:p>
            <a:pPr lvl="2"/>
            <a:endParaRPr lang="en-US" dirty="0"/>
          </a:p>
          <a:p>
            <a:r>
              <a:rPr lang="en-US" dirty="0"/>
              <a:t>“Partnership age”</a:t>
            </a:r>
          </a:p>
          <a:p>
            <a:pPr lvl="1"/>
            <a:r>
              <a:rPr lang="en-US" dirty="0"/>
              <a:t>Age of active partnerships, by type</a:t>
            </a:r>
          </a:p>
          <a:p>
            <a:pPr lvl="2"/>
            <a:r>
              <a:rPr lang="en-US" dirty="0"/>
              <a:t>Heterogeneous by age, race and region</a:t>
            </a:r>
          </a:p>
          <a:p>
            <a:pPr lvl="1"/>
            <a:r>
              <a:rPr lang="en-US" dirty="0"/>
              <a:t>Captures partnership turnover rates</a:t>
            </a:r>
          </a:p>
          <a:p>
            <a:pPr lvl="2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599583" y="4383156"/>
            <a:ext cx="229593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solidFill>
                  <a:srgbClr val="C00000"/>
                </a:solidFill>
              </a:rPr>
              <a:t>Our models simulate networks that match what we observe in the data</a:t>
            </a:r>
          </a:p>
        </p:txBody>
      </p:sp>
    </p:spTree>
    <p:extLst>
      <p:ext uri="{BB962C8B-B14F-4D97-AF65-F5344CB8AC3E}">
        <p14:creationId xmlns:p14="http://schemas.microsoft.com/office/powerpoint/2010/main" val="25570103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E8521-A380-CE45-9F8A-ED48CD2A5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Sexual partnership network: key features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xfrm>
            <a:off x="628650" y="3667539"/>
            <a:ext cx="8153400" cy="2126974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i="1" dirty="0"/>
              <a:t>In the meantime, </a:t>
            </a:r>
          </a:p>
          <a:p>
            <a:r>
              <a:rPr lang="en-US" dirty="0"/>
              <a:t>We are analyzing the national ARTNET data patterns</a:t>
            </a:r>
          </a:p>
          <a:p>
            <a:endParaRPr lang="en-US" dirty="0"/>
          </a:p>
          <a:p>
            <a:r>
              <a:rPr lang="en-US" dirty="0"/>
              <a:t>Darcy has prototyped the statistical network models (PhD)</a:t>
            </a:r>
          </a:p>
          <a:p>
            <a:pPr lvl="1"/>
            <a:r>
              <a:rPr lang="en-US" dirty="0"/>
              <a:t>But based on the WA </a:t>
            </a:r>
            <a:r>
              <a:rPr lang="en-US" dirty="0" err="1"/>
              <a:t>PrEP</a:t>
            </a:r>
            <a:r>
              <a:rPr lang="en-US" dirty="0"/>
              <a:t> survey data + MMP and ARTNET for HIV+</a:t>
            </a:r>
          </a:p>
        </p:txBody>
      </p:sp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F782EED4-C790-7248-9794-A34451FF74A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24647016"/>
              </p:ext>
            </p:extLst>
          </p:nvPr>
        </p:nvGraphicFramePr>
        <p:xfrm>
          <a:off x="628650" y="1948174"/>
          <a:ext cx="7886700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2290714226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3179887084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975120688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r>
                        <a:rPr lang="en-US" sz="1400" dirty="0"/>
                        <a:t>Feature/process</a:t>
                      </a:r>
                    </a:p>
                  </a:txBody>
                  <a:tcPr marL="68580" marR="68580" marT="34290" marB="3429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Source(s)</a:t>
                      </a:r>
                    </a:p>
                  </a:txBody>
                  <a:tcPr marL="68580" marR="68580" marT="34290" marB="3429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Status/comments</a:t>
                      </a:r>
                    </a:p>
                  </a:txBody>
                  <a:tcPr marL="68580" marR="68580" marT="34290" marB="34290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8273951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400" dirty="0"/>
                        <a:t>Degree distributions</a:t>
                      </a:r>
                    </a:p>
                  </a:txBody>
                  <a:tcPr marL="68580" marR="68580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WHAMP survey</a:t>
                      </a:r>
                    </a:p>
                  </a:txBody>
                  <a:tcPr marL="68580" marR="68580" marT="34290" marB="34290">
                    <a:noFill/>
                  </a:tcPr>
                </a:tc>
                <a:tc rowSpan="3"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Pending data collection; will start modeling with national ART-NET data</a:t>
                      </a:r>
                    </a:p>
                  </a:txBody>
                  <a:tcPr marL="68580" marR="68580" marT="34290" marB="3429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387394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400" dirty="0"/>
                        <a:t>Mixing</a:t>
                      </a:r>
                    </a:p>
                  </a:txBody>
                  <a:tcPr marL="68580" marR="68580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WHAMP survey</a:t>
                      </a:r>
                    </a:p>
                  </a:txBody>
                  <a:tcPr marL="68580" marR="68580" marT="34290" marB="34290"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0698249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400" dirty="0"/>
                        <a:t>Partnership age</a:t>
                      </a:r>
                    </a:p>
                  </a:txBody>
                  <a:tcPr marL="68580" marR="68580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WHAMP survey</a:t>
                      </a:r>
                    </a:p>
                  </a:txBody>
                  <a:tcPr marL="68580" marR="68580" marT="34290" marB="34290">
                    <a:noFill/>
                  </a:tcPr>
                </a:tc>
                <a:tc vMerge="1">
                  <a:txBody>
                    <a:bodyPr/>
                    <a:lstStyle/>
                    <a:p>
                      <a:pPr algn="l"/>
                      <a:endParaRPr lang="en-US" sz="1400" dirty="0"/>
                    </a:p>
                  </a:txBody>
                  <a:tcPr marL="68580" marR="68580" marT="34290" marB="3429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2651822" y="6017351"/>
            <a:ext cx="5863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Can show these results during discussion period if interested</a:t>
            </a:r>
          </a:p>
        </p:txBody>
      </p:sp>
    </p:spTree>
    <p:extLst>
      <p:ext uri="{BB962C8B-B14F-4D97-AF65-F5344CB8AC3E}">
        <p14:creationId xmlns:p14="http://schemas.microsoft.com/office/powerpoint/2010/main" val="41670710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Project collaborators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720821" y="1771532"/>
            <a:ext cx="3765275" cy="39792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Modelers</a:t>
            </a:r>
          </a:p>
          <a:p>
            <a:pPr>
              <a:spcBef>
                <a:spcPts val="900"/>
              </a:spcBef>
            </a:pPr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UW</a:t>
            </a:r>
          </a:p>
          <a:p>
            <a:pPr marL="365760" lvl="1" indent="0">
              <a:spcBef>
                <a:spcPts val="900"/>
              </a:spcBef>
              <a:buNone/>
            </a:pP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Martina Morris, PhD</a:t>
            </a:r>
          </a:p>
          <a:p>
            <a:pPr marL="717947" lvl="3" indent="0">
              <a:buNone/>
            </a:pPr>
            <a:r>
              <a:rPr lang="en-US" dirty="0"/>
              <a:t>Darcy Rao, </a:t>
            </a:r>
            <a:r>
              <a:rPr lang="en-US" dirty="0" err="1"/>
              <a:t>Deven</a:t>
            </a:r>
            <a:r>
              <a:rPr lang="en-US" dirty="0"/>
              <a:t> Hamilton, Jeanette Birnbaum</a:t>
            </a:r>
          </a:p>
          <a:p>
            <a:pPr marL="329327" lvl="1" indent="-342900"/>
            <a:r>
              <a:rPr lang="en-US" dirty="0"/>
              <a:t>University of Minnesota</a:t>
            </a:r>
          </a:p>
          <a:p>
            <a:pPr marL="260747" lvl="2" indent="0">
              <a:buNone/>
            </a:pPr>
            <a:r>
              <a:rPr lang="en-US" dirty="0"/>
              <a:t>Eva Enns, PhD</a:t>
            </a:r>
          </a:p>
          <a:p>
            <a:pPr marL="717947" lvl="3" indent="0">
              <a:buNone/>
            </a:pPr>
            <a:r>
              <a:rPr lang="en-US" dirty="0"/>
              <a:t>Caleb Easterly, Zoe Kao</a:t>
            </a:r>
          </a:p>
          <a:p>
            <a:pPr marL="329327" lvl="1" indent="-342900"/>
            <a:r>
              <a:rPr lang="en-US" dirty="0"/>
              <a:t>Emory University</a:t>
            </a:r>
          </a:p>
          <a:p>
            <a:pPr marL="260747" lvl="2" indent="0">
              <a:buNone/>
            </a:pPr>
            <a:r>
              <a:rPr lang="en-US" dirty="0"/>
              <a:t>Sam </a:t>
            </a:r>
            <a:r>
              <a:rPr lang="en-US" dirty="0" err="1"/>
              <a:t>Jenness</a:t>
            </a:r>
            <a:r>
              <a:rPr lang="en-US" dirty="0"/>
              <a:t>, PhD</a:t>
            </a:r>
          </a:p>
          <a:p>
            <a:pPr marL="717947" lvl="3" indent="0">
              <a:buNone/>
            </a:pPr>
            <a:r>
              <a:rPr lang="en-US" dirty="0"/>
              <a:t>Kevin Weiss</a:t>
            </a:r>
          </a:p>
          <a:p>
            <a:pPr marL="717947" lvl="3" indent="0">
              <a:buNone/>
            </a:pP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967348" y="1784626"/>
            <a:ext cx="3771900" cy="1940408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 pitchFamily="2" charset="2"/>
              <a:buChar char=""/>
              <a:defRPr kumimoji="0" sz="280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tx2"/>
              </a:buClr>
              <a:buSzPct val="110000"/>
              <a:buFont typeface="Wingdings" panose="05000000000000000000" pitchFamily="2" charset="2"/>
              <a:buChar char="§"/>
              <a:defRPr kumimoji="0" sz="2400" kern="1200">
                <a:solidFill>
                  <a:schemeClr val="accent2">
                    <a:lumMod val="75000"/>
                  </a:schemeClr>
                </a:solidFill>
                <a:latin typeface="Calibri"/>
                <a:ea typeface="+mn-ea"/>
                <a:cs typeface="Calibri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>
                  <a:lumMod val="60000"/>
                  <a:lumOff val="40000"/>
                </a:schemeClr>
              </a:buClr>
              <a:buSzPct val="60000"/>
              <a:buFont typeface="Wingdings"/>
              <a:buChar char=""/>
              <a:defRPr kumimoji="0" sz="2000" kern="1200">
                <a:solidFill>
                  <a:schemeClr val="accent6">
                    <a:lumMod val="75000"/>
                  </a:schemeClr>
                </a:solidFill>
                <a:latin typeface="Calibri"/>
                <a:ea typeface="+mn-ea"/>
                <a:cs typeface="Calibri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1800" kern="1200">
                <a:solidFill>
                  <a:schemeClr val="accent2">
                    <a:lumMod val="60000"/>
                    <a:lumOff val="40000"/>
                  </a:schemeClr>
                </a:solidFill>
                <a:latin typeface="Calibri"/>
                <a:ea typeface="+mn-ea"/>
                <a:cs typeface="Calibri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1800" kern="1200">
                <a:solidFill>
                  <a:schemeClr val="accent1">
                    <a:lumMod val="60000"/>
                    <a:lumOff val="40000"/>
                  </a:schemeClr>
                </a:solidFill>
                <a:latin typeface="Calibri"/>
                <a:ea typeface="+mn-ea"/>
                <a:cs typeface="Calibri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Epidemiologists</a:t>
            </a:r>
          </a:p>
          <a:p>
            <a:r>
              <a:rPr lang="en-US" sz="2000" dirty="0"/>
              <a:t>WADOH staff</a:t>
            </a:r>
          </a:p>
          <a:p>
            <a:pPr marL="260747" lvl="2" indent="0">
              <a:buNone/>
            </a:pPr>
            <a:r>
              <a:rPr lang="en-US" dirty="0"/>
              <a:t>Tom </a:t>
            </a:r>
            <a:r>
              <a:rPr lang="en-US" dirty="0" err="1"/>
              <a:t>Jaenicke</a:t>
            </a:r>
            <a:endParaRPr lang="en-US" dirty="0"/>
          </a:p>
          <a:p>
            <a:pPr marL="260747" lvl="2" indent="0">
              <a:buNone/>
            </a:pPr>
            <a:r>
              <a:rPr lang="en-US" dirty="0"/>
              <a:t>Jonathan Downs</a:t>
            </a:r>
            <a:endParaRPr lang="en-US" sz="1800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WHAMP Progress Report Year 1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BBEA4BCD-782B-4703-97B7-1E89972599E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7006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E8521-A380-CE45-9F8A-ED48CD2A5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Intrahost</a:t>
            </a:r>
            <a:r>
              <a:rPr lang="en-US" dirty="0"/>
              <a:t> epidemiology and care cascade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F782EED4-C790-7248-9794-A34451FF74A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94690984"/>
              </p:ext>
            </p:extLst>
          </p:nvPr>
        </p:nvGraphicFramePr>
        <p:xfrm>
          <a:off x="628650" y="2226469"/>
          <a:ext cx="7886700" cy="3040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2290714226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3179887084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975120688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r>
                        <a:rPr lang="en-US" sz="1400" dirty="0"/>
                        <a:t>Feature/process</a:t>
                      </a:r>
                    </a:p>
                  </a:txBody>
                  <a:tcPr marL="68580" marR="68580" marT="34290" marB="3429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Source(s)</a:t>
                      </a:r>
                    </a:p>
                  </a:txBody>
                  <a:tcPr marL="68580" marR="68580" marT="34290" marB="3429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Status/comments</a:t>
                      </a:r>
                    </a:p>
                  </a:txBody>
                  <a:tcPr marL="68580" marR="68580" marT="34290" marB="34290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8273951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400" dirty="0"/>
                        <a:t>Disease progression</a:t>
                      </a:r>
                    </a:p>
                  </a:txBody>
                  <a:tcPr marL="68580" marR="68580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Literature</a:t>
                      </a:r>
                    </a:p>
                  </a:txBody>
                  <a:tcPr marL="68580" marR="68580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/>
                    </a:p>
                  </a:txBody>
                  <a:tcPr marL="68580" marR="68580" marT="34290" marB="34290" anchor="ctr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387394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r>
                        <a:rPr lang="en-US" sz="1400" dirty="0"/>
                        <a:t>HIV testing</a:t>
                      </a:r>
                    </a:p>
                  </a:txBody>
                  <a:tcPr marL="68580" marR="68580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WHAMP survey; surveillance data on late diagnoses</a:t>
                      </a:r>
                    </a:p>
                  </a:txBody>
                  <a:tcPr marL="68580" marR="68580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Pending data collection; will start modeling with national ART-NET data</a:t>
                      </a:r>
                    </a:p>
                  </a:txBody>
                  <a:tcPr marL="68580" marR="68580" marT="34290" marB="3429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0698249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400" dirty="0"/>
                        <a:t>ART initiation</a:t>
                      </a:r>
                    </a:p>
                  </a:txBody>
                  <a:tcPr marL="68580" marR="68580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Surveillance data </a:t>
                      </a:r>
                    </a:p>
                  </a:txBody>
                  <a:tcPr marL="68580" marR="68580" marT="34290" marB="34290">
                    <a:noFill/>
                  </a:tcPr>
                </a:tc>
                <a:tc rowSpan="4"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Pending decision on racial/ethnic groups and age range</a:t>
                      </a:r>
                    </a:p>
                    <a:p>
                      <a:pPr algn="l"/>
                      <a:endParaRPr lang="en-US" sz="1400" dirty="0"/>
                    </a:p>
                    <a:p>
                      <a:pPr algn="l"/>
                      <a:r>
                        <a:rPr lang="en-US" sz="1400" dirty="0"/>
                        <a:t>Thanks to Steven </a:t>
                      </a:r>
                      <a:r>
                        <a:rPr lang="en-US" sz="1400" dirty="0" err="1"/>
                        <a:t>Erly</a:t>
                      </a:r>
                      <a:r>
                        <a:rPr lang="en-US" sz="1400" dirty="0"/>
                        <a:t> for helping with these data requests!</a:t>
                      </a:r>
                    </a:p>
                  </a:txBody>
                  <a:tcPr marL="68580" marR="68580" marT="34290" marB="3429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7764242"/>
                  </a:ext>
                </a:extLst>
              </a:tr>
              <a:tr h="480060">
                <a:tc>
                  <a:txBody>
                    <a:bodyPr/>
                    <a:lstStyle/>
                    <a:p>
                      <a:r>
                        <a:rPr lang="en-US" sz="1400" dirty="0"/>
                        <a:t>Proportion that treat with full suppression</a:t>
                      </a:r>
                    </a:p>
                  </a:txBody>
                  <a:tcPr marL="68580" marR="68580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Surveillance data</a:t>
                      </a:r>
                    </a:p>
                  </a:txBody>
                  <a:tcPr marL="68580" marR="68580" marT="34290" marB="34290">
                    <a:noFill/>
                  </a:tcPr>
                </a:tc>
                <a:tc vMerge="1"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8875458"/>
                  </a:ext>
                </a:extLst>
              </a:tr>
              <a:tr h="480060">
                <a:tc>
                  <a:txBody>
                    <a:bodyPr/>
                    <a:lstStyle/>
                    <a:p>
                      <a:r>
                        <a:rPr lang="en-US" sz="1400" dirty="0"/>
                        <a:t>Rate of ART cessation</a:t>
                      </a:r>
                    </a:p>
                  </a:txBody>
                  <a:tcPr marL="68580" marR="68580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WHAMP Survey:</a:t>
                      </a:r>
                      <a:r>
                        <a:rPr lang="en-US" sz="1400" baseline="0" dirty="0"/>
                        <a:t> </a:t>
                      </a:r>
                      <a:r>
                        <a:rPr lang="en-US" sz="1400" dirty="0"/>
                        <a:t>Calibrated to match surveillance data </a:t>
                      </a:r>
                    </a:p>
                  </a:txBody>
                  <a:tcPr marL="68580" marR="68580" marT="34290" marB="34290">
                    <a:noFill/>
                  </a:tcPr>
                </a:tc>
                <a:tc vMerge="1"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9252284"/>
                  </a:ext>
                </a:extLst>
              </a:tr>
              <a:tr h="480060">
                <a:tc>
                  <a:txBody>
                    <a:bodyPr/>
                    <a:lstStyle/>
                    <a:p>
                      <a:r>
                        <a:rPr lang="en-US" sz="1400" dirty="0"/>
                        <a:t>Rate of ART </a:t>
                      </a:r>
                      <a:r>
                        <a:rPr lang="en-US" sz="1400" dirty="0" err="1"/>
                        <a:t>reinitiation</a:t>
                      </a:r>
                      <a:endParaRPr lang="en-US" sz="1400" dirty="0"/>
                    </a:p>
                  </a:txBody>
                  <a:tcPr marL="68580" marR="68580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WHAMP Survey: Calibrated to match surveillance data </a:t>
                      </a:r>
                    </a:p>
                  </a:txBody>
                  <a:tcPr marL="68580" marR="68580" marT="34290" marB="34290">
                    <a:noFill/>
                  </a:tcPr>
                </a:tc>
                <a:tc vMerge="1"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23876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823859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E8521-A380-CE45-9F8A-ED48CD2A5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HIV transmission (per act)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F782EED4-C790-7248-9794-A34451FF74A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43847663"/>
              </p:ext>
            </p:extLst>
          </p:nvPr>
        </p:nvGraphicFramePr>
        <p:xfrm>
          <a:off x="815009" y="2872513"/>
          <a:ext cx="7886700" cy="29641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2290714226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3179887084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975120688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r>
                        <a:rPr lang="en-US" sz="1400" dirty="0"/>
                        <a:t>Feature/process</a:t>
                      </a:r>
                    </a:p>
                  </a:txBody>
                  <a:tcPr marL="68580" marR="68580" marT="34290" marB="3429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Source(s)</a:t>
                      </a:r>
                    </a:p>
                  </a:txBody>
                  <a:tcPr marL="68580" marR="68580" marT="34290" marB="3429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Status/comments</a:t>
                      </a:r>
                    </a:p>
                  </a:txBody>
                  <a:tcPr marL="68580" marR="68580" marT="34290" marB="34290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8273951"/>
                  </a:ext>
                </a:extLst>
              </a:tr>
              <a:tr h="345440">
                <a:tc rowSpan="2">
                  <a:txBody>
                    <a:bodyPr/>
                    <a:lstStyle/>
                    <a:p>
                      <a:r>
                        <a:rPr lang="en-US" sz="1400" dirty="0"/>
                        <a:t>Base transmission risk for RAI and IAI and HIV+ partner at set-point VL</a:t>
                      </a:r>
                    </a:p>
                  </a:txBody>
                  <a:tcPr marL="68580" marR="68580" marT="34290" marB="34290">
                    <a:noFill/>
                  </a:tcPr>
                </a:tc>
                <a:tc rowSpan="2">
                  <a:txBody>
                    <a:bodyPr/>
                    <a:lstStyle/>
                    <a:p>
                      <a:r>
                        <a:rPr lang="en-US" sz="1400" dirty="0"/>
                        <a:t>Literature</a:t>
                      </a:r>
                    </a:p>
                  </a:txBody>
                  <a:tcPr marL="68580" marR="68580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/>
                    </a:p>
                  </a:txBody>
                  <a:tcPr marL="68580" marR="68580" marT="34290" marB="34290" anchor="ctr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387394"/>
                  </a:ext>
                </a:extLst>
              </a:tr>
              <a:tr h="13462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l"/>
                      <a:endParaRPr lang="en-US" sz="1400" dirty="0"/>
                    </a:p>
                  </a:txBody>
                  <a:tcPr marL="68580" marR="68580" marT="34290" marB="34290" anchor="ctr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8390250"/>
                  </a:ext>
                </a:extLst>
              </a:tr>
              <a:tr h="210820">
                <a:tc rowSpan="2">
                  <a:txBody>
                    <a:bodyPr/>
                    <a:lstStyle/>
                    <a:p>
                      <a:r>
                        <a:rPr lang="en-US" sz="1400" dirty="0"/>
                        <a:t>Relative risk of transmission by:</a:t>
                      </a:r>
                    </a:p>
                  </a:txBody>
                  <a:tcPr marL="68580" marR="68580" marT="34290" marB="34290">
                    <a:noFill/>
                  </a:tcPr>
                </a:tc>
                <a:tc rowSpan="2"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0698249"/>
                  </a:ext>
                </a:extLst>
              </a:tr>
              <a:tr h="635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l"/>
                      <a:endParaRPr lang="en-US" sz="1400" dirty="0"/>
                    </a:p>
                  </a:txBody>
                  <a:tcPr marL="68580" marR="68580" marT="34290" marB="34290" anchor="ctr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4350853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Viral load</a:t>
                      </a:r>
                    </a:p>
                  </a:txBody>
                  <a:tcPr marL="68580" marR="68580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Literature</a:t>
                      </a:r>
                      <a:endParaRPr lang="en-US" sz="1400" dirty="0"/>
                    </a:p>
                  </a:txBody>
                  <a:tcPr marL="68580" marR="68580" marT="34290" marB="34290"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7764242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Acute-stage HIV</a:t>
                      </a:r>
                    </a:p>
                  </a:txBody>
                  <a:tcPr marL="68580" marR="68580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Literature</a:t>
                      </a:r>
                      <a:endParaRPr lang="en-US" sz="1400" dirty="0"/>
                    </a:p>
                  </a:txBody>
                  <a:tcPr marL="68580" marR="68580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/>
                    </a:p>
                  </a:txBody>
                  <a:tcPr marL="68580" marR="68580" marT="34290" marB="34290" anchor="ctr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0117197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Circumcision status</a:t>
                      </a:r>
                    </a:p>
                  </a:txBody>
                  <a:tcPr marL="68580" marR="68580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Literature</a:t>
                      </a:r>
                      <a:endParaRPr lang="en-US" sz="1400" dirty="0"/>
                    </a:p>
                  </a:txBody>
                  <a:tcPr marL="68580" marR="68580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/>
                    </a:p>
                  </a:txBody>
                  <a:tcPr marL="68580" marR="68580" marT="34290" marB="34290" anchor="ctr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8229647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CCR5-Δ32 allele</a:t>
                      </a:r>
                      <a:endParaRPr lang="en-US" sz="1400" dirty="0"/>
                    </a:p>
                  </a:txBody>
                  <a:tcPr marL="68580" marR="68580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Literature</a:t>
                      </a:r>
                      <a:endParaRPr lang="en-US" sz="1400" dirty="0"/>
                    </a:p>
                  </a:txBody>
                  <a:tcPr marL="68580" marR="68580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/>
                    </a:p>
                  </a:txBody>
                  <a:tcPr marL="68580" marR="68580" marT="34290" marB="34290" anchor="ctr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6734051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Condom use</a:t>
                      </a:r>
                    </a:p>
                  </a:txBody>
                  <a:tcPr marL="68580" marR="68580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Literature</a:t>
                      </a:r>
                      <a:endParaRPr lang="en-US" sz="1400" dirty="0"/>
                    </a:p>
                  </a:txBody>
                  <a:tcPr marL="68580" marR="68580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/>
                    </a:p>
                  </a:txBody>
                  <a:tcPr marL="68580" marR="68580" marT="34290" marB="34290" anchor="ctr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5298932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 err="1"/>
                        <a:t>PrEP</a:t>
                      </a:r>
                      <a:r>
                        <a:rPr lang="en-US" sz="1400" dirty="0"/>
                        <a:t> use</a:t>
                      </a:r>
                    </a:p>
                  </a:txBody>
                  <a:tcPr marL="68580" marR="68580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Literature</a:t>
                      </a:r>
                      <a:endParaRPr lang="en-US" sz="1400" dirty="0"/>
                    </a:p>
                  </a:txBody>
                  <a:tcPr marL="68580" marR="68580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/>
                    </a:p>
                  </a:txBody>
                  <a:tcPr marL="68580" marR="68580" marT="34290" marB="34290" anchor="ctr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5945578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725557" y="1965715"/>
            <a:ext cx="70984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These parameters are not modeled as WA state specific</a:t>
            </a:r>
          </a:p>
        </p:txBody>
      </p:sp>
    </p:spTree>
    <p:extLst>
      <p:ext uri="{BB962C8B-B14F-4D97-AF65-F5344CB8AC3E}">
        <p14:creationId xmlns:p14="http://schemas.microsoft.com/office/powerpoint/2010/main" val="15304531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46075B-B48C-D644-98E6-D056ADE2D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Darcy’s dissertation: a prototype model</a:t>
            </a: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3EC8A2CA-34EA-1E48-A2A4-8A40221E1B97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628650" y="3429000"/>
          <a:ext cx="7886700" cy="1691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43350">
                  <a:extLst>
                    <a:ext uri="{9D8B030D-6E8A-4147-A177-3AD203B41FA5}">
                      <a16:colId xmlns:a16="http://schemas.microsoft.com/office/drawing/2014/main" val="2376423983"/>
                    </a:ext>
                  </a:extLst>
                </a:gridCol>
                <a:gridCol w="3943350">
                  <a:extLst>
                    <a:ext uri="{9D8B030D-6E8A-4147-A177-3AD203B41FA5}">
                      <a16:colId xmlns:a16="http://schemas.microsoft.com/office/drawing/2014/main" val="3827331948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Network parameter estimation</a:t>
                      </a:r>
                    </a:p>
                  </a:txBody>
                  <a:tcPr marL="68580" marR="68580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i="1" dirty="0">
                          <a:solidFill>
                            <a:schemeClr val="tx1"/>
                          </a:solidFill>
                        </a:rPr>
                        <a:t>Complete</a:t>
                      </a:r>
                    </a:p>
                  </a:txBody>
                  <a:tcPr marL="68580" marR="68580" marT="34290" marB="3429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621809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Network model estimation</a:t>
                      </a:r>
                    </a:p>
                  </a:txBody>
                  <a:tcPr marL="68580" marR="68580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i="1" dirty="0">
                          <a:solidFill>
                            <a:schemeClr val="tx1"/>
                          </a:solidFill>
                        </a:rPr>
                        <a:t>Complete</a:t>
                      </a:r>
                    </a:p>
                  </a:txBody>
                  <a:tcPr marL="68580" marR="68580" marT="34290" marB="3429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5079797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Epidemic model parameter estimation</a:t>
                      </a:r>
                    </a:p>
                  </a:txBody>
                  <a:tcPr marL="68580" marR="68580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i="1" dirty="0">
                          <a:solidFill>
                            <a:schemeClr val="tx1"/>
                          </a:solidFill>
                        </a:rPr>
                        <a:t>Finalizing care cascade and </a:t>
                      </a:r>
                      <a:r>
                        <a:rPr lang="en-US" sz="1400" i="1" dirty="0" err="1">
                          <a:solidFill>
                            <a:schemeClr val="tx1"/>
                          </a:solidFill>
                        </a:rPr>
                        <a:t>PrEP</a:t>
                      </a:r>
                      <a:r>
                        <a:rPr lang="en-US" sz="1400" i="1" dirty="0">
                          <a:solidFill>
                            <a:schemeClr val="tx1"/>
                          </a:solidFill>
                        </a:rPr>
                        <a:t> parameters</a:t>
                      </a:r>
                    </a:p>
                  </a:txBody>
                  <a:tcPr marL="68580" marR="68580" marT="34290" marB="3429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2157121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Calibration</a:t>
                      </a:r>
                    </a:p>
                  </a:txBody>
                  <a:tcPr marL="68580" marR="68580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i="1" dirty="0">
                          <a:solidFill>
                            <a:schemeClr val="tx1"/>
                          </a:solidFill>
                        </a:rPr>
                        <a:t>Feb 2019</a:t>
                      </a:r>
                    </a:p>
                  </a:txBody>
                  <a:tcPr marL="68580" marR="68580" marT="34290" marB="3429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4878567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Validation</a:t>
                      </a:r>
                    </a:p>
                  </a:txBody>
                  <a:tcPr marL="68580" marR="68580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i="1" dirty="0">
                          <a:solidFill>
                            <a:schemeClr val="tx1"/>
                          </a:solidFill>
                        </a:rPr>
                        <a:t>March 2019</a:t>
                      </a:r>
                    </a:p>
                  </a:txBody>
                  <a:tcPr marL="68580" marR="68580" marT="34290" marB="3429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4689007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Analyses</a:t>
                      </a:r>
                    </a:p>
                  </a:txBody>
                  <a:tcPr marL="68580" marR="68580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i="1" dirty="0">
                          <a:solidFill>
                            <a:schemeClr val="tx1"/>
                          </a:solidFill>
                        </a:rPr>
                        <a:t>April 2019</a:t>
                      </a:r>
                    </a:p>
                  </a:txBody>
                  <a:tcPr marL="68580" marR="68580" marT="34290" marB="3429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243804"/>
                  </a:ext>
                </a:extLst>
              </a:tr>
            </a:tbl>
          </a:graphicData>
        </a:graphic>
      </p:graphicFrame>
      <p:sp>
        <p:nvSpPr>
          <p:cNvPr id="9" name="Policy aim: Evaluate the potential impact of PrEP on HIV incidence in Washington MSM…">
            <a:extLst>
              <a:ext uri="{FF2B5EF4-FFF2-40B4-BE49-F238E27FC236}">
                <a16:creationId xmlns:a16="http://schemas.microsoft.com/office/drawing/2014/main" id="{BF6C8C3E-68DD-7E46-AAD6-CFAFDAD50387}"/>
              </a:ext>
            </a:extLst>
          </p:cNvPr>
          <p:cNvSpPr txBox="1">
            <a:spLocks/>
          </p:cNvSpPr>
          <p:nvPr/>
        </p:nvSpPr>
        <p:spPr>
          <a:xfrm>
            <a:off x="628650" y="2125267"/>
            <a:ext cx="7886700" cy="879962"/>
          </a:xfrm>
          <a:prstGeom prst="rect">
            <a:avLst/>
          </a:prstGeom>
          <a:solidFill>
            <a:schemeClr val="bg2"/>
          </a:solidFill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341756">
              <a:lnSpc>
                <a:spcPct val="100000"/>
              </a:lnSpc>
              <a:spcBef>
                <a:spcPts val="0"/>
              </a:spcBef>
              <a:buNone/>
              <a:defRPr sz="2807">
                <a:latin typeface="+mj-lt"/>
                <a:ea typeface="+mj-ea"/>
                <a:cs typeface="+mj-cs"/>
                <a:sym typeface="Helvetica Neue"/>
              </a:defRPr>
            </a:pPr>
            <a:r>
              <a:rPr lang="en-US" sz="1800" b="1" dirty="0">
                <a:ea typeface="+mj-ea"/>
                <a:cs typeface="+mj-cs"/>
                <a:sym typeface="Helvetica Neue"/>
              </a:rPr>
              <a:t>Objectives</a:t>
            </a:r>
            <a:r>
              <a:rPr lang="en-US" sz="1500" dirty="0">
                <a:ea typeface="+mj-ea"/>
                <a:cs typeface="+mj-cs"/>
                <a:sym typeface="Helvetica Neue"/>
              </a:rPr>
              <a:t>:</a:t>
            </a:r>
          </a:p>
          <a:p>
            <a:pPr marL="260032" indent="-260032" defTabSz="341756">
              <a:lnSpc>
                <a:spcPct val="100000"/>
              </a:lnSpc>
              <a:spcBef>
                <a:spcPts val="0"/>
              </a:spcBef>
              <a:defRPr sz="2807">
                <a:latin typeface="+mj-lt"/>
                <a:ea typeface="+mj-ea"/>
                <a:cs typeface="+mj-cs"/>
                <a:sym typeface="Helvetica Neue"/>
              </a:defRPr>
            </a:pPr>
            <a:r>
              <a:rPr lang="en-US" sz="1500" dirty="0">
                <a:sym typeface="Helvetica Neue"/>
              </a:rPr>
              <a:t>Construct a network-based mathematical model of HIV transmission in Washington MSM</a:t>
            </a:r>
            <a:r>
              <a:rPr lang="en-US" sz="1500" dirty="0">
                <a:ea typeface="+mj-ea"/>
                <a:cs typeface="+mj-cs"/>
                <a:sym typeface="Helvetica Neue"/>
              </a:rPr>
              <a:t> </a:t>
            </a:r>
          </a:p>
          <a:p>
            <a:pPr marL="260032" indent="-260032" defTabSz="341756">
              <a:lnSpc>
                <a:spcPct val="100000"/>
              </a:lnSpc>
              <a:spcBef>
                <a:spcPts val="0"/>
              </a:spcBef>
              <a:defRPr sz="2807">
                <a:latin typeface="+mj-lt"/>
                <a:ea typeface="+mj-ea"/>
                <a:cs typeface="+mj-cs"/>
                <a:sym typeface="Helvetica Neue"/>
              </a:defRPr>
            </a:pPr>
            <a:r>
              <a:rPr lang="en-US" sz="1500" dirty="0">
                <a:ea typeface="+mj-ea"/>
                <a:cs typeface="+mj-cs"/>
                <a:sym typeface="Helvetica Neue"/>
              </a:rPr>
              <a:t>Evaluate the potential impact of </a:t>
            </a:r>
            <a:r>
              <a:rPr lang="en-US" sz="1500" dirty="0" err="1">
                <a:ea typeface="+mj-ea"/>
                <a:cs typeface="+mj-cs"/>
                <a:sym typeface="Helvetica Neue"/>
              </a:rPr>
              <a:t>PrEP</a:t>
            </a:r>
            <a:r>
              <a:rPr lang="en-US" sz="1500" dirty="0">
                <a:ea typeface="+mj-ea"/>
                <a:cs typeface="+mj-cs"/>
                <a:sym typeface="Helvetica Neue"/>
              </a:rPr>
              <a:t> on HIV incidence in Washington MSM</a:t>
            </a:r>
          </a:p>
        </p:txBody>
      </p:sp>
    </p:spTree>
    <p:extLst>
      <p:ext uri="{BB962C8B-B14F-4D97-AF65-F5344CB8AC3E}">
        <p14:creationId xmlns:p14="http://schemas.microsoft.com/office/powerpoint/2010/main" val="11218437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Economic policy options, investments, costs and impacts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Development (II)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WHAMP Progress Report Year 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12058E1-0728-CA42-B240-C704EBCC0A9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7747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A28BC-B01E-794A-B506-2355208E64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6E36517-BA80-4D43-983B-DA77D78C56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WHAMP Progress Report Year 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413149-E244-BF44-A911-92C31BA7CF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612058E1-0728-CA42-B240-C704EBCC0A96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DB39111-0E1E-9A49-857E-94B7F93E647D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Project program sizes and costs into the future</a:t>
            </a:r>
          </a:p>
          <a:p>
            <a:r>
              <a:rPr lang="en-US" dirty="0"/>
              <a:t>Evaluate different impact of changes in eligibility requirements or changes in budgets / costs</a:t>
            </a:r>
          </a:p>
          <a:p>
            <a:r>
              <a:rPr lang="en-US" dirty="0"/>
              <a:t>Additional options</a:t>
            </a:r>
          </a:p>
          <a:p>
            <a:pPr lvl="1"/>
            <a:r>
              <a:rPr lang="en-US" dirty="0"/>
              <a:t>Value of information</a:t>
            </a:r>
          </a:p>
          <a:p>
            <a:r>
              <a:rPr lang="en-US" dirty="0"/>
              <a:t>Update them on data request</a:t>
            </a:r>
          </a:p>
        </p:txBody>
      </p:sp>
    </p:spTree>
    <p:extLst>
      <p:ext uri="{BB962C8B-B14F-4D97-AF65-F5344CB8AC3E}">
        <p14:creationId xmlns:p14="http://schemas.microsoft.com/office/powerpoint/2010/main" val="24973428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B1A37F-1DEF-7740-B34A-EC371B6277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5F61911-57BC-5342-9881-1CF33EBFA3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WHAMP Progress Report Year 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EC0EBF-8C5C-FF48-8542-B113FC7A8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612058E1-0728-CA42-B240-C704EBCC0A96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8080350-BFE1-E040-93F3-C36890D6B38A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Update them on data request</a:t>
            </a:r>
          </a:p>
        </p:txBody>
      </p:sp>
    </p:spTree>
    <p:extLst>
      <p:ext uri="{BB962C8B-B14F-4D97-AF65-F5344CB8AC3E}">
        <p14:creationId xmlns:p14="http://schemas.microsoft.com/office/powerpoint/2010/main" val="33431015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EVA’s slides here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WHAMP Progress Report Year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612058E1-0728-CA42-B240-C704EBCC0A9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6895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E8521-A380-CE45-9F8A-ED48CD2A5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Individual demographics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0FC8B54-7BBE-E744-BE13-B5647193303C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628650" y="2226469"/>
          <a:ext cx="7886700" cy="29629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2290714226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3179887084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975120688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r>
                        <a:rPr lang="en-US" sz="1400" dirty="0"/>
                        <a:t>Feature/process</a:t>
                      </a:r>
                    </a:p>
                  </a:txBody>
                  <a:tcPr marL="68580" marR="68580" marT="34290" marB="3429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Source(s)</a:t>
                      </a:r>
                    </a:p>
                  </a:txBody>
                  <a:tcPr marL="68580" marR="68580" marT="34290" marB="3429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Status/comments</a:t>
                      </a:r>
                    </a:p>
                  </a:txBody>
                  <a:tcPr marL="68580" marR="68580" marT="34290" marB="34290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8273951"/>
                  </a:ext>
                </a:extLst>
              </a:tr>
              <a:tr h="480060">
                <a:tc>
                  <a:txBody>
                    <a:bodyPr/>
                    <a:lstStyle/>
                    <a:p>
                      <a:r>
                        <a:rPr lang="en-US" sz="1400" dirty="0"/>
                        <a:t>Annual income</a:t>
                      </a:r>
                    </a:p>
                  </a:txBody>
                  <a:tcPr marL="68580" marR="68580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WHAMP survey</a:t>
                      </a:r>
                    </a:p>
                  </a:txBody>
                  <a:tcPr marL="68580" marR="68580" marT="34290" marB="34290">
                    <a:noFill/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Pending data collection</a:t>
                      </a:r>
                    </a:p>
                  </a:txBody>
                  <a:tcPr marL="68580" marR="68580" marT="34290" marB="3429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387394"/>
                  </a:ext>
                </a:extLst>
              </a:tr>
              <a:tr h="474980">
                <a:tc>
                  <a:txBody>
                    <a:bodyPr/>
                    <a:lstStyle/>
                    <a:p>
                      <a:r>
                        <a:rPr lang="en-US" sz="1400" dirty="0"/>
                        <a:t>Insurance</a:t>
                      </a:r>
                    </a:p>
                  </a:txBody>
                  <a:tcPr marL="68580" marR="68580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WHAMP survey</a:t>
                      </a:r>
                    </a:p>
                  </a:txBody>
                  <a:tcPr marL="68580" marR="68580" marT="34290" marB="34290"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0698249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r>
                        <a:rPr lang="en-US" sz="1400" dirty="0"/>
                        <a:t>Region</a:t>
                      </a:r>
                    </a:p>
                  </a:txBody>
                  <a:tcPr marL="68580" marR="68580" marT="34290" marB="34290"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WAHMP survey, WADOH claims data</a:t>
                      </a:r>
                    </a:p>
                  </a:txBody>
                  <a:tcPr marL="68580" marR="68580" marT="34290" marB="34290"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7764242"/>
                  </a:ext>
                </a:extLst>
              </a:tr>
              <a:tr h="48514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Pending data collection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; waiting for claims data</a:t>
                      </a:r>
                    </a:p>
                  </a:txBody>
                  <a:tcPr marL="68580" marR="68580" marT="34290" marB="3429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2698190"/>
                  </a:ext>
                </a:extLst>
              </a:tr>
              <a:tr h="480060">
                <a:tc>
                  <a:txBody>
                    <a:bodyPr/>
                    <a:lstStyle/>
                    <a:p>
                      <a:r>
                        <a:rPr lang="en-US" sz="1400" dirty="0"/>
                        <a:t>Race/ethnicity</a:t>
                      </a:r>
                    </a:p>
                  </a:txBody>
                  <a:tcPr marL="68580" marR="68580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WAHMP survey, WADOH claims data</a:t>
                      </a:r>
                    </a:p>
                  </a:txBody>
                  <a:tcPr marL="68580" marR="68580" marT="34290" marB="34290"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/>
                    </a:p>
                  </a:txBody>
                  <a:tcPr marL="68580" marR="68580" marT="34290" marB="34290" anchor="ctr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6136769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r>
                        <a:rPr lang="en-US" sz="1400" dirty="0"/>
                        <a:t>Age</a:t>
                      </a:r>
                    </a:p>
                  </a:txBody>
                  <a:tcPr marL="68580" marR="68580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WAHMP survey, WADOH claims data</a:t>
                      </a:r>
                    </a:p>
                  </a:txBody>
                  <a:tcPr marL="68580" marR="68580" marT="34290" marB="34290"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/>
                    </a:p>
                  </a:txBody>
                  <a:tcPr marL="68580" marR="68580" marT="34290" marB="3429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64614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373011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E8521-A380-CE45-9F8A-ED48CD2A5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ADAP enrollment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8AD465-FC3E-5D42-B162-19C9DC8ED0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180" y="1718084"/>
            <a:ext cx="8569640" cy="4873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5312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E8521-A380-CE45-9F8A-ED48CD2A5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ADAP recertification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8811B4-6AC4-B748-B0B5-C27989F541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" y="1698979"/>
            <a:ext cx="8915400" cy="3460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2057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745672"/>
            <a:ext cx="8382496" cy="4350327"/>
          </a:xfrm>
        </p:spPr>
        <p:txBody>
          <a:bodyPr>
            <a:normAutofit/>
          </a:bodyPr>
          <a:lstStyle/>
          <a:p>
            <a:r>
              <a:rPr lang="en-US" dirty="0"/>
              <a:t>Build a WA State HIV/AIDS projection model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Focus on the MSM epidemic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State specific:  model structure and data inputs</a:t>
            </a:r>
          </a:p>
          <a:p>
            <a:pPr lvl="1"/>
            <a:endParaRPr lang="en-US" dirty="0"/>
          </a:p>
          <a:p>
            <a:r>
              <a:rPr lang="en-US" dirty="0"/>
              <a:t>Study the impact of different State investment strategies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HIV incidence and prevalence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Cost per case averted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Optimal investment strategy</a:t>
            </a:r>
          </a:p>
          <a:p>
            <a:pPr marL="274320" lvl="1" indent="0">
              <a:buNone/>
            </a:pPr>
            <a:endParaRPr lang="en-US" i="1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WHAMP Progress Report Year 1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BBEA4BCD-782B-4703-97B7-1E89972599E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3777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E8521-A380-CE45-9F8A-ED48CD2A5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ADAP: parameters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0FC8B54-7BBE-E744-BE13-B5647193303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21141452"/>
              </p:ext>
            </p:extLst>
          </p:nvPr>
        </p:nvGraphicFramePr>
        <p:xfrm>
          <a:off x="628650" y="2041643"/>
          <a:ext cx="7886700" cy="36198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2290714226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3179887084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975120688"/>
                    </a:ext>
                  </a:extLst>
                </a:gridCol>
              </a:tblGrid>
              <a:tr h="258593">
                <a:tc>
                  <a:txBody>
                    <a:bodyPr/>
                    <a:lstStyle/>
                    <a:p>
                      <a:r>
                        <a:rPr lang="en-US" sz="1400" dirty="0"/>
                        <a:t>Feature/process</a:t>
                      </a:r>
                    </a:p>
                  </a:txBody>
                  <a:tcPr marL="68580" marR="68580" marT="34290" marB="3429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Source(s)</a:t>
                      </a:r>
                    </a:p>
                  </a:txBody>
                  <a:tcPr marL="68580" marR="68580" marT="34290" marB="3429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Status/comments</a:t>
                      </a:r>
                    </a:p>
                  </a:txBody>
                  <a:tcPr marL="68580" marR="68580" marT="34290" marB="34290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8273951"/>
                  </a:ext>
                </a:extLst>
              </a:tr>
              <a:tr h="454284">
                <a:tc>
                  <a:txBody>
                    <a:bodyPr/>
                    <a:lstStyle/>
                    <a:p>
                      <a:r>
                        <a:rPr lang="en-US" sz="1400" dirty="0"/>
                        <a:t>ADAP assessment upon HIV dx or at other time</a:t>
                      </a:r>
                    </a:p>
                  </a:txBody>
                  <a:tcPr marL="68580" marR="68580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WA HIV surveillance data; assumption/calibration</a:t>
                      </a:r>
                    </a:p>
                  </a:txBody>
                  <a:tcPr marL="68580" marR="68580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(Checking with Caleb)</a:t>
                      </a:r>
                    </a:p>
                  </a:txBody>
                  <a:tcPr marL="68580" marR="68580" marT="34290" marB="3429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387394"/>
                  </a:ext>
                </a:extLst>
              </a:tr>
              <a:tr h="454284">
                <a:tc>
                  <a:txBody>
                    <a:bodyPr/>
                    <a:lstStyle/>
                    <a:p>
                      <a:r>
                        <a:rPr lang="en-US" sz="1400" dirty="0"/>
                        <a:t>ADAP recertification / disenrollment</a:t>
                      </a:r>
                    </a:p>
                  </a:txBody>
                  <a:tcPr marL="68580" marR="68580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WADOH claims data</a:t>
                      </a:r>
                    </a:p>
                  </a:txBody>
                  <a:tcPr marL="68580" marR="68580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Waiting for the claims data</a:t>
                      </a:r>
                    </a:p>
                  </a:txBody>
                  <a:tcPr marL="68580" marR="68580" marT="34290" marB="3429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0698249"/>
                  </a:ext>
                </a:extLst>
              </a:tr>
              <a:tr h="258593">
                <a:tc>
                  <a:txBody>
                    <a:bodyPr/>
                    <a:lstStyle/>
                    <a:p>
                      <a:r>
                        <a:rPr lang="en-US" sz="1400" dirty="0"/>
                        <a:t>ADAP influences outcomes</a:t>
                      </a:r>
                    </a:p>
                  </a:txBody>
                  <a:tcPr marL="68580" marR="68580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/>
                    </a:p>
                  </a:txBody>
                  <a:tcPr marL="68580" marR="68580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/>
                    </a:p>
                  </a:txBody>
                  <a:tcPr marL="68580" marR="68580" marT="34290" marB="3429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7764242"/>
                  </a:ext>
                </a:extLst>
              </a:tr>
              <a:tr h="649976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Individuals who were not engaged in care could be in care due to ADAP</a:t>
                      </a:r>
                    </a:p>
                  </a:txBody>
                  <a:tcPr marL="68580" marR="68580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Assumptions/literature</a:t>
                      </a:r>
                    </a:p>
                  </a:txBody>
                  <a:tcPr marL="68580" marR="68580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(Not sure whether we can find the data?)</a:t>
                      </a:r>
                    </a:p>
                  </a:txBody>
                  <a:tcPr marL="68580" marR="68580" marT="34290" marB="3429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6136769"/>
                  </a:ext>
                </a:extLst>
              </a:tr>
              <a:tr h="474210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ART initiation / discontinuation / </a:t>
                      </a:r>
                      <a:r>
                        <a:rPr lang="en-US" sz="1400" dirty="0" err="1"/>
                        <a:t>reinitiation</a:t>
                      </a:r>
                      <a:endParaRPr lang="en-US" sz="1400" dirty="0"/>
                    </a:p>
                  </a:txBody>
                  <a:tcPr marL="68580" marR="68580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WADOH claims data</a:t>
                      </a:r>
                    </a:p>
                  </a:txBody>
                  <a:tcPr marL="68580" marR="68580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Waiting for the claims data</a:t>
                      </a:r>
                    </a:p>
                  </a:txBody>
                  <a:tcPr marL="68580" marR="68580" marT="34290" marB="3429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6461451"/>
                  </a:ext>
                </a:extLst>
              </a:tr>
              <a:tr h="258741"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en-US" sz="1400" dirty="0"/>
                        <a:t>ADAP costs</a:t>
                      </a:r>
                    </a:p>
                  </a:txBody>
                  <a:tcPr marL="68580" marR="68580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/>
                    </a:p>
                  </a:txBody>
                  <a:tcPr marL="68580" marR="68580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/>
                    </a:p>
                  </a:txBody>
                  <a:tcPr marL="68580" marR="68580" marT="34290" marB="3429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3560921"/>
                  </a:ext>
                </a:extLst>
              </a:tr>
              <a:tr h="279440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Client costs</a:t>
                      </a:r>
                    </a:p>
                  </a:txBody>
                  <a:tcPr marL="68580" marR="68580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WADOH claims data</a:t>
                      </a:r>
                    </a:p>
                  </a:txBody>
                  <a:tcPr marL="68580" marR="68580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Waiting for the claims data</a:t>
                      </a:r>
                    </a:p>
                  </a:txBody>
                  <a:tcPr marL="68580" marR="68580" marT="34290" marB="3429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9829739"/>
                  </a:ext>
                </a:extLst>
              </a:tr>
              <a:tr h="297535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Assessment costs</a:t>
                      </a:r>
                    </a:p>
                  </a:txBody>
                  <a:tcPr marL="68580" marR="68580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Experts’ opinion</a:t>
                      </a:r>
                    </a:p>
                  </a:txBody>
                  <a:tcPr marL="68580" marR="68580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/>
                    </a:p>
                  </a:txBody>
                  <a:tcPr marL="68580" marR="68580" marT="34290" marB="3429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97006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344069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E8521-A380-CE45-9F8A-ED48CD2A5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PrEP</a:t>
            </a:r>
            <a:r>
              <a:rPr lang="en-US" dirty="0"/>
              <a:t> care continuum &amp; </a:t>
            </a:r>
            <a:r>
              <a:rPr lang="en-US" dirty="0" err="1"/>
              <a:t>PrEP</a:t>
            </a:r>
            <a:r>
              <a:rPr lang="en-US" dirty="0"/>
              <a:t>-DAP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26B1DB2-058C-EF46-840D-7CDC28825E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976" y="2014458"/>
            <a:ext cx="8766048" cy="4287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4080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E8521-A380-CE45-9F8A-ED48CD2A5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PrEP</a:t>
            </a:r>
            <a:r>
              <a:rPr lang="en-US" dirty="0"/>
              <a:t>-DAP: parameters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0FC8B54-7BBE-E744-BE13-B5647193303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1678988"/>
              </p:ext>
            </p:extLst>
          </p:nvPr>
        </p:nvGraphicFramePr>
        <p:xfrm>
          <a:off x="612648" y="1701174"/>
          <a:ext cx="7886700" cy="39408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2290714226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3179887084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975120688"/>
                    </a:ext>
                  </a:extLst>
                </a:gridCol>
              </a:tblGrid>
              <a:tr h="258593">
                <a:tc>
                  <a:txBody>
                    <a:bodyPr/>
                    <a:lstStyle/>
                    <a:p>
                      <a:r>
                        <a:rPr lang="en-US" sz="1400" dirty="0"/>
                        <a:t>Feature/process</a:t>
                      </a:r>
                    </a:p>
                  </a:txBody>
                  <a:tcPr marL="68580" marR="68580" marT="34290" marB="3429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Source(s)</a:t>
                      </a:r>
                    </a:p>
                  </a:txBody>
                  <a:tcPr marL="68580" marR="68580" marT="34290" marB="3429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Status/comments</a:t>
                      </a:r>
                    </a:p>
                  </a:txBody>
                  <a:tcPr marL="68580" marR="68580" marT="34290" marB="34290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8273951"/>
                  </a:ext>
                </a:extLst>
              </a:tr>
              <a:tr h="454284">
                <a:tc>
                  <a:txBody>
                    <a:bodyPr/>
                    <a:lstStyle/>
                    <a:p>
                      <a:r>
                        <a:rPr lang="en-US" sz="1400" dirty="0" err="1"/>
                        <a:t>PrEP</a:t>
                      </a:r>
                      <a:r>
                        <a:rPr lang="en-US" sz="1400" dirty="0"/>
                        <a:t> awareness, indication, interest</a:t>
                      </a:r>
                    </a:p>
                  </a:txBody>
                  <a:tcPr marL="68580" marR="68580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0" lang="en-US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WHPP</a:t>
                      </a:r>
                      <a:endParaRPr lang="en-US" sz="1400" dirty="0"/>
                    </a:p>
                  </a:txBody>
                  <a:tcPr marL="68580" marR="68580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(for Eva, we know which survey this is but we don’t have the data. Thus, I assigned ”orange” color here)</a:t>
                      </a:r>
                    </a:p>
                  </a:txBody>
                  <a:tcPr marL="68580" marR="68580" marT="34290" marB="3429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387394"/>
                  </a:ext>
                </a:extLst>
              </a:tr>
              <a:tr h="454284">
                <a:tc>
                  <a:txBody>
                    <a:bodyPr/>
                    <a:lstStyle/>
                    <a:p>
                      <a:r>
                        <a:rPr lang="en-US" sz="1400" dirty="0" err="1"/>
                        <a:t>PrEP</a:t>
                      </a:r>
                      <a:r>
                        <a:rPr lang="en-US" sz="1400" dirty="0"/>
                        <a:t>-DAP assessment</a:t>
                      </a:r>
                    </a:p>
                  </a:txBody>
                  <a:tcPr marL="68580" marR="68580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Expert opinion / calibration</a:t>
                      </a:r>
                    </a:p>
                  </a:txBody>
                  <a:tcPr marL="68580" marR="68580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/>
                    </a:p>
                  </a:txBody>
                  <a:tcPr marL="68580" marR="68580" marT="34290" marB="3429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0698249"/>
                  </a:ext>
                </a:extLst>
              </a:tr>
              <a:tr h="258593">
                <a:tc>
                  <a:txBody>
                    <a:bodyPr/>
                    <a:lstStyle/>
                    <a:p>
                      <a:r>
                        <a:rPr lang="en-US" sz="1400" dirty="0" err="1"/>
                        <a:t>PrEP</a:t>
                      </a:r>
                      <a:r>
                        <a:rPr lang="en-US" sz="1400" dirty="0"/>
                        <a:t>-DAP recertification / disenrollment</a:t>
                      </a:r>
                    </a:p>
                  </a:txBody>
                  <a:tcPr marL="68580" marR="68580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WADOH claims data</a:t>
                      </a:r>
                    </a:p>
                  </a:txBody>
                  <a:tcPr marL="68580" marR="68580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Waiting for claims data</a:t>
                      </a:r>
                    </a:p>
                  </a:txBody>
                  <a:tcPr marL="68580" marR="68580" marT="34290" marB="3429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7764242"/>
                  </a:ext>
                </a:extLst>
              </a:tr>
              <a:tr h="328176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400" dirty="0" err="1"/>
                        <a:t>PrEP</a:t>
                      </a:r>
                      <a:r>
                        <a:rPr lang="en-US" sz="1400" dirty="0"/>
                        <a:t>-DAP influences outcomes</a:t>
                      </a:r>
                    </a:p>
                  </a:txBody>
                  <a:tcPr marL="68580" marR="68580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/>
                    </a:p>
                  </a:txBody>
                  <a:tcPr marL="68580" marR="68580" marT="34290" marB="3429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6136769"/>
                  </a:ext>
                </a:extLst>
              </a:tr>
              <a:tr h="300206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 err="1"/>
                        <a:t>PrEP</a:t>
                      </a:r>
                      <a:r>
                        <a:rPr lang="en-US" sz="1400" dirty="0"/>
                        <a:t> uptake</a:t>
                      </a:r>
                    </a:p>
                  </a:txBody>
                  <a:tcPr marL="68580" marR="68580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WHPP; </a:t>
                      </a:r>
                      <a:r>
                        <a:rPr lang="en-US" sz="1400" dirty="0" err="1"/>
                        <a:t>PrEP</a:t>
                      </a:r>
                      <a:r>
                        <a:rPr lang="en-US" sz="1400" dirty="0"/>
                        <a:t>-DAP Client Survey</a:t>
                      </a:r>
                    </a:p>
                  </a:txBody>
                  <a:tcPr marL="68580" marR="68580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/>
                    </a:p>
                  </a:txBody>
                  <a:tcPr marL="68580" marR="68580" marT="34290" marB="3429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6461451"/>
                  </a:ext>
                </a:extLst>
              </a:tr>
              <a:tr h="258741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Duration of </a:t>
                      </a:r>
                      <a:r>
                        <a:rPr lang="en-US" sz="1400" dirty="0" err="1"/>
                        <a:t>PrEP</a:t>
                      </a:r>
                      <a:r>
                        <a:rPr lang="en-US" sz="1400" dirty="0"/>
                        <a:t> use</a:t>
                      </a:r>
                    </a:p>
                  </a:txBody>
                  <a:tcPr marL="68580" marR="68580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WADOH claims data</a:t>
                      </a:r>
                    </a:p>
                  </a:txBody>
                  <a:tcPr marL="68580" marR="68580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Waiting for the claims data</a:t>
                      </a:r>
                    </a:p>
                  </a:txBody>
                  <a:tcPr marL="68580" marR="68580" marT="34290" marB="3429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3560921"/>
                  </a:ext>
                </a:extLst>
              </a:tr>
              <a:tr h="279440"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en-US" sz="1400" dirty="0" err="1"/>
                        <a:t>PrEP</a:t>
                      </a:r>
                      <a:r>
                        <a:rPr lang="en-US" sz="1400" dirty="0"/>
                        <a:t>-DAP costs</a:t>
                      </a:r>
                    </a:p>
                  </a:txBody>
                  <a:tcPr marL="68580" marR="68580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/>
                    </a:p>
                  </a:txBody>
                  <a:tcPr marL="68580" marR="68580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/>
                    </a:p>
                  </a:txBody>
                  <a:tcPr marL="68580" marR="68580" marT="34290" marB="3429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9829739"/>
                  </a:ext>
                </a:extLst>
              </a:tr>
              <a:tr h="297535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Client costs</a:t>
                      </a:r>
                    </a:p>
                  </a:txBody>
                  <a:tcPr marL="68580" marR="68580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WADOH claims data</a:t>
                      </a:r>
                    </a:p>
                  </a:txBody>
                  <a:tcPr marL="68580" marR="68580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Waiting for the claims data</a:t>
                      </a:r>
                    </a:p>
                  </a:txBody>
                  <a:tcPr marL="68580" marR="68580" marT="34290" marB="3429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9700698"/>
                  </a:ext>
                </a:extLst>
              </a:tr>
              <a:tr h="297535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Assessment costs</a:t>
                      </a:r>
                    </a:p>
                  </a:txBody>
                  <a:tcPr marL="68580" marR="68580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Expert opinion</a:t>
                      </a:r>
                    </a:p>
                  </a:txBody>
                  <a:tcPr marL="68580" marR="68580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/>
                    </a:p>
                  </a:txBody>
                  <a:tcPr marL="68580" marR="68580" marT="34290" marB="3429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0722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826735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E8521-A380-CE45-9F8A-ED48CD2A5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Timeline 2019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0FC8B54-7BBE-E744-BE13-B5647193303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24650551"/>
              </p:ext>
            </p:extLst>
          </p:nvPr>
        </p:nvGraphicFramePr>
        <p:xfrm>
          <a:off x="628650" y="3745874"/>
          <a:ext cx="7886700" cy="20960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7340">
                  <a:extLst>
                    <a:ext uri="{9D8B030D-6E8A-4147-A177-3AD203B41FA5}">
                      <a16:colId xmlns:a16="http://schemas.microsoft.com/office/drawing/2014/main" val="2290714226"/>
                    </a:ext>
                  </a:extLst>
                </a:gridCol>
                <a:gridCol w="1577340">
                  <a:extLst>
                    <a:ext uri="{9D8B030D-6E8A-4147-A177-3AD203B41FA5}">
                      <a16:colId xmlns:a16="http://schemas.microsoft.com/office/drawing/2014/main" val="3179887084"/>
                    </a:ext>
                  </a:extLst>
                </a:gridCol>
                <a:gridCol w="1577340">
                  <a:extLst>
                    <a:ext uri="{9D8B030D-6E8A-4147-A177-3AD203B41FA5}">
                      <a16:colId xmlns:a16="http://schemas.microsoft.com/office/drawing/2014/main" val="975120688"/>
                    </a:ext>
                  </a:extLst>
                </a:gridCol>
                <a:gridCol w="1577340">
                  <a:extLst>
                    <a:ext uri="{9D8B030D-6E8A-4147-A177-3AD203B41FA5}">
                      <a16:colId xmlns:a16="http://schemas.microsoft.com/office/drawing/2014/main" val="143006894"/>
                    </a:ext>
                  </a:extLst>
                </a:gridCol>
                <a:gridCol w="1577340">
                  <a:extLst>
                    <a:ext uri="{9D8B030D-6E8A-4147-A177-3AD203B41FA5}">
                      <a16:colId xmlns:a16="http://schemas.microsoft.com/office/drawing/2014/main" val="243383370"/>
                    </a:ext>
                  </a:extLst>
                </a:gridCol>
              </a:tblGrid>
              <a:tr h="258593">
                <a:tc>
                  <a:txBody>
                    <a:bodyPr/>
                    <a:lstStyle/>
                    <a:p>
                      <a:r>
                        <a:rPr lang="en-US" sz="1400" dirty="0"/>
                        <a:t>Tasks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Q1</a:t>
                      </a:r>
                    </a:p>
                  </a:txBody>
                  <a:tcPr marL="68580" marR="68580" marT="34290" marB="3429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Q2</a:t>
                      </a:r>
                    </a:p>
                  </a:txBody>
                  <a:tcPr marL="68580" marR="68580" marT="34290" marB="3429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Q3</a:t>
                      </a:r>
                    </a:p>
                  </a:txBody>
                  <a:tcPr marL="68580" marR="68580" marT="34290" marB="3429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Q4</a:t>
                      </a:r>
                    </a:p>
                  </a:txBody>
                  <a:tcPr marL="68580" marR="68580" marT="34290" marB="3429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8273951"/>
                  </a:ext>
                </a:extLst>
              </a:tr>
              <a:tr h="454284">
                <a:tc>
                  <a:txBody>
                    <a:bodyPr/>
                    <a:lstStyle/>
                    <a:p>
                      <a:r>
                        <a:rPr kumimoji="0" lang="en-US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Analyzing claims data</a:t>
                      </a:r>
                      <a:endParaRPr lang="en-US" sz="14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/>
                    </a:p>
                  </a:txBody>
                  <a:tcPr marL="68580" marR="68580" marT="34290" marB="3429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/>
                    </a:p>
                  </a:txBody>
                  <a:tcPr marL="68580" marR="68580" marT="34290" marB="3429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/>
                    </a:p>
                  </a:txBody>
                  <a:tcPr marL="68580" marR="68580" marT="34290" marB="3429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387394"/>
                  </a:ext>
                </a:extLst>
              </a:tr>
              <a:tr h="454284">
                <a:tc>
                  <a:txBody>
                    <a:bodyPr/>
                    <a:lstStyle/>
                    <a:p>
                      <a:r>
                        <a:rPr kumimoji="0" lang="en-US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Parameterize the model</a:t>
                      </a:r>
                      <a:endParaRPr lang="en-US" sz="14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/>
                    </a:p>
                  </a:txBody>
                  <a:tcPr marL="68580" marR="68580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/>
                    </a:p>
                  </a:txBody>
                  <a:tcPr marL="68580" marR="68580" marT="34290" marB="3429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/>
                    </a:p>
                  </a:txBody>
                  <a:tcPr marL="68580" marR="68580" marT="34290" marB="3429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/>
                    </a:p>
                  </a:txBody>
                  <a:tcPr marL="68580" marR="68580" marT="34290" marB="3429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0698249"/>
                  </a:ext>
                </a:extLst>
              </a:tr>
              <a:tr h="258593">
                <a:tc>
                  <a:txBody>
                    <a:bodyPr/>
                    <a:lstStyle/>
                    <a:p>
                      <a:r>
                        <a:rPr kumimoji="0" lang="en-US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Calibrate/validate the model</a:t>
                      </a:r>
                      <a:endParaRPr lang="en-US" sz="14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/>
                    </a:p>
                  </a:txBody>
                  <a:tcPr marL="68580" marR="68580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/>
                    </a:p>
                  </a:txBody>
                  <a:tcPr marL="68580" marR="68580" marT="34290" marB="3429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/>
                    </a:p>
                  </a:txBody>
                  <a:tcPr marL="68580" marR="68580" marT="34290" marB="3429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/>
                    </a:p>
                  </a:txBody>
                  <a:tcPr marL="68580" marR="68580" marT="34290" marB="3429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7764242"/>
                  </a:ext>
                </a:extLst>
              </a:tr>
              <a:tr h="328176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kumimoji="0" lang="en-US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Scenario evaluation</a:t>
                      </a:r>
                      <a:endParaRPr lang="en-US" sz="14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/>
                    </a:p>
                  </a:txBody>
                  <a:tcPr marL="68580" marR="68580" marT="34290" marB="3429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/>
                    </a:p>
                  </a:txBody>
                  <a:tcPr marL="68580" marR="68580" marT="34290" marB="3429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/>
                    </a:p>
                  </a:txBody>
                  <a:tcPr marL="68580" marR="68580" marT="34290" marB="3429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61367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304455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WHAMP survey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Data Collection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>
            <a:normAutofit/>
          </a:bodyPr>
          <a:lstStyle/>
          <a:p>
            <a:fld id="{612058E1-0728-CA42-B240-C704EBCC0A96}" type="slidenum">
              <a:rPr lang="en-US" smtClean="0"/>
              <a:t>34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WHAMP Progress Report Year 1</a:t>
            </a:r>
          </a:p>
        </p:txBody>
      </p:sp>
    </p:spTree>
    <p:extLst>
      <p:ext uri="{BB962C8B-B14F-4D97-AF65-F5344CB8AC3E}">
        <p14:creationId xmlns:p14="http://schemas.microsoft.com/office/powerpoint/2010/main" val="9376509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Format of WHAMP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WHAMP Progress Report Year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612058E1-0728-CA42-B240-C704EBCC0A96}" type="slidenum">
              <a:rPr lang="en-US" smtClean="0"/>
              <a:t>35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ARTNET, AMIS</a:t>
            </a:r>
          </a:p>
          <a:p>
            <a:r>
              <a:rPr lang="en-US" dirty="0"/>
              <a:t>This survey</a:t>
            </a:r>
          </a:p>
        </p:txBody>
      </p:sp>
    </p:spTree>
    <p:extLst>
      <p:ext uri="{BB962C8B-B14F-4D97-AF65-F5344CB8AC3E}">
        <p14:creationId xmlns:p14="http://schemas.microsoft.com/office/powerpoint/2010/main" val="22225040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Quex</a:t>
            </a:r>
            <a:r>
              <a:rPr lang="en-US" dirty="0"/>
              <a:t> final draft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WHAMP Progress Report Year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612058E1-0728-CA42-B240-C704EBCC0A96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Show online copy?</a:t>
            </a:r>
          </a:p>
          <a:p>
            <a:r>
              <a:rPr lang="en-US" dirty="0"/>
              <a:t>Status</a:t>
            </a:r>
          </a:p>
          <a:p>
            <a:pPr lvl="1"/>
            <a:r>
              <a:rPr lang="en-US" dirty="0" err="1"/>
              <a:t>Surveygizmo</a:t>
            </a:r>
            <a:endParaRPr lang="en-US" dirty="0"/>
          </a:p>
          <a:p>
            <a:pPr lvl="1"/>
            <a:r>
              <a:rPr lang="en-US" dirty="0"/>
              <a:t>WSIRB</a:t>
            </a:r>
          </a:p>
          <a:p>
            <a:pPr lvl="1"/>
            <a:r>
              <a:rPr lang="en-US" dirty="0"/>
              <a:t>Advertising and management</a:t>
            </a:r>
          </a:p>
          <a:p>
            <a:pPr lvl="1"/>
            <a:endParaRPr lang="en-US" dirty="0"/>
          </a:p>
          <a:p>
            <a:r>
              <a:rPr lang="en-US" dirty="0"/>
              <a:t>Timeline</a:t>
            </a:r>
          </a:p>
        </p:txBody>
      </p:sp>
    </p:spTree>
    <p:extLst>
      <p:ext uri="{BB962C8B-B14F-4D97-AF65-F5344CB8AC3E}">
        <p14:creationId xmlns:p14="http://schemas.microsoft.com/office/powerpoint/2010/main" val="191824957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it all comes together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simulation setup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>
            <a:normAutofit/>
          </a:bodyPr>
          <a:lstStyle/>
          <a:p>
            <a:fld id="{612058E1-0728-CA42-B240-C704EBCC0A96}" type="slidenum">
              <a:rPr lang="en-US" smtClean="0"/>
              <a:t>37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WHAMP Progress Report Year 1</a:t>
            </a:r>
          </a:p>
        </p:txBody>
      </p:sp>
    </p:spTree>
    <p:extLst>
      <p:ext uri="{BB962C8B-B14F-4D97-AF65-F5344CB8AC3E}">
        <p14:creationId xmlns:p14="http://schemas.microsoft.com/office/powerpoint/2010/main" val="193675169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Epidemic simulation with HYAK</a:t>
            </a:r>
          </a:p>
        </p:txBody>
      </p:sp>
      <p:sp>
        <p:nvSpPr>
          <p:cNvPr id="3" name="Subtitle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dirty="0" err="1"/>
              <a:t>Hyak</a:t>
            </a:r>
            <a:r>
              <a:rPr lang="en-US" dirty="0"/>
              <a:t> is part of an integrated, scalable, scientific super-computing infrastructure operated by UW-IT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dirty="0"/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dirty="0"/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dirty="0"/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624" y="3076369"/>
            <a:ext cx="4957763" cy="1421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009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Simulations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983922"/>
            <a:ext cx="8278586" cy="3878036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The Seattle HIV/AIDS modeling project (SHAMP)</a:t>
            </a:r>
          </a:p>
          <a:p>
            <a:pPr lvl="1"/>
            <a:r>
              <a:rPr lang="en-US" dirty="0"/>
              <a:t>~ 800K node simulation to represent all adults 18-45 in King County</a:t>
            </a:r>
          </a:p>
          <a:p>
            <a:pPr lvl="1"/>
            <a:r>
              <a:rPr lang="en-US" dirty="0"/>
              <a:t>100 years of simulation   in ~ 5 days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Long simulations  (50-100 years) are generally used for diagnostics and establishing epidemic equilibria</a:t>
            </a:r>
          </a:p>
          <a:p>
            <a:endParaRPr lang="en-US" dirty="0"/>
          </a:p>
          <a:p>
            <a:r>
              <a:rPr lang="en-US" dirty="0"/>
              <a:t>Clinically relevant time horizons:</a:t>
            </a:r>
          </a:p>
          <a:p>
            <a:pPr lvl="1"/>
            <a:r>
              <a:rPr lang="en-US" dirty="0"/>
              <a:t>Changing epidemic conditions</a:t>
            </a:r>
          </a:p>
          <a:p>
            <a:pPr lvl="1"/>
            <a:r>
              <a:rPr lang="en-US" dirty="0"/>
              <a:t>The transitions to new treatment and preventions options</a:t>
            </a:r>
          </a:p>
          <a:p>
            <a:pPr lvl="1"/>
            <a:r>
              <a:rPr lang="en-US" dirty="0"/>
              <a:t>Government funding cycles </a:t>
            </a:r>
          </a:p>
          <a:p>
            <a:pPr lvl="2"/>
            <a:r>
              <a:rPr lang="en-US" dirty="0">
                <a:solidFill>
                  <a:srgbClr val="00B050"/>
                </a:solidFill>
              </a:rPr>
              <a:t>Run in a fraction of the time (hours)</a:t>
            </a:r>
          </a:p>
          <a:p>
            <a:endParaRPr lang="en-US" dirty="0"/>
          </a:p>
          <a:p>
            <a:r>
              <a:rPr lang="en-US" dirty="0"/>
              <a:t>Simulations can be parallelize across the HYAK system</a:t>
            </a:r>
          </a:p>
          <a:p>
            <a:pPr lvl="1"/>
            <a:r>
              <a:rPr lang="en-US" dirty="0"/>
              <a:t>Hundreds of simulations can run simultaneously</a:t>
            </a:r>
          </a:p>
        </p:txBody>
      </p:sp>
    </p:spTree>
    <p:extLst>
      <p:ext uri="{BB962C8B-B14F-4D97-AF65-F5344CB8AC3E}">
        <p14:creationId xmlns:p14="http://schemas.microsoft.com/office/powerpoint/2010/main" val="453595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>
              <a:spcBef>
                <a:spcPts val="1350"/>
              </a:spcBef>
            </a:pPr>
            <a:r>
              <a:rPr lang="en-US" dirty="0"/>
              <a:t>History and Context</a:t>
            </a:r>
          </a:p>
          <a:p>
            <a:pPr>
              <a:spcBef>
                <a:spcPts val="1350"/>
              </a:spcBef>
            </a:pPr>
            <a:r>
              <a:rPr lang="en-US" dirty="0"/>
              <a:t>Model Development</a:t>
            </a:r>
          </a:p>
          <a:p>
            <a:pPr lvl="1">
              <a:spcBef>
                <a:spcPts val="1350"/>
              </a:spcBef>
            </a:pPr>
            <a:r>
              <a:rPr lang="en-US" dirty="0"/>
              <a:t>HIV Transmission and Care Engagement</a:t>
            </a:r>
          </a:p>
          <a:p>
            <a:pPr lvl="1">
              <a:spcBef>
                <a:spcPts val="1350"/>
              </a:spcBef>
            </a:pPr>
            <a:r>
              <a:rPr lang="en-US" dirty="0"/>
              <a:t>Economic Investments and Impacts</a:t>
            </a:r>
          </a:p>
          <a:p>
            <a:pPr>
              <a:spcBef>
                <a:spcPts val="1350"/>
              </a:spcBef>
            </a:pPr>
            <a:r>
              <a:rPr lang="en-US" dirty="0"/>
              <a:t>New data collection: WHAMP survey</a:t>
            </a:r>
          </a:p>
          <a:p>
            <a:pPr>
              <a:spcBef>
                <a:spcPts val="1350"/>
              </a:spcBef>
            </a:pPr>
            <a:r>
              <a:rPr lang="en-US" dirty="0"/>
              <a:t>Discussion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WHAMP Progress Report Year 1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BBEA4BCD-782B-4703-97B7-1E89972599E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83015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Epidemic outcomes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Incidence and prevalence </a:t>
            </a:r>
          </a:p>
          <a:p>
            <a:pPr lvl="1"/>
            <a:r>
              <a:rPr lang="en-US" dirty="0"/>
              <a:t>By any attribute of interest</a:t>
            </a:r>
          </a:p>
          <a:p>
            <a:pPr lvl="2"/>
            <a:r>
              <a:rPr lang="en-US" dirty="0"/>
              <a:t>Age</a:t>
            </a:r>
          </a:p>
          <a:p>
            <a:pPr lvl="2"/>
            <a:r>
              <a:rPr lang="en-US" dirty="0"/>
              <a:t>Race</a:t>
            </a:r>
          </a:p>
          <a:p>
            <a:pPr lvl="2"/>
            <a:r>
              <a:rPr lang="en-US" dirty="0"/>
              <a:t>Behavior profile</a:t>
            </a:r>
          </a:p>
          <a:p>
            <a:endParaRPr lang="en-US" dirty="0"/>
          </a:p>
          <a:p>
            <a:r>
              <a:rPr lang="en-US" dirty="0"/>
              <a:t>The entire epidemic process is known</a:t>
            </a:r>
          </a:p>
          <a:p>
            <a:pPr lvl="1"/>
            <a:r>
              <a:rPr lang="en-US" dirty="0"/>
              <a:t>Is R</a:t>
            </a:r>
            <a:r>
              <a:rPr lang="en-US" baseline="-25000" dirty="0"/>
              <a:t>0</a:t>
            </a:r>
            <a:r>
              <a:rPr lang="en-US" dirty="0"/>
              <a:t> &gt; 1</a:t>
            </a:r>
          </a:p>
          <a:p>
            <a:pPr lvl="2"/>
            <a:r>
              <a:rPr lang="en-US" dirty="0"/>
              <a:t>Within a particular subgroup?</a:t>
            </a:r>
          </a:p>
          <a:p>
            <a:pPr lvl="1"/>
            <a:r>
              <a:rPr lang="en-US" dirty="0"/>
              <a:t>Risk profile at the time of infection</a:t>
            </a:r>
          </a:p>
          <a:p>
            <a:pPr lvl="2"/>
            <a:r>
              <a:rPr lang="en-US" dirty="0"/>
              <a:t>Transmission due to concurrency</a:t>
            </a:r>
          </a:p>
          <a:p>
            <a:pPr lvl="2"/>
            <a:r>
              <a:rPr lang="en-US" dirty="0"/>
              <a:t>Before or after diagnosis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1499" y="1892837"/>
            <a:ext cx="4022501" cy="281972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1059" y="1936650"/>
            <a:ext cx="3703760" cy="2732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702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Interventions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Epidemic outcomes in the presence of and intervention can be compared to baseline predictions</a:t>
            </a:r>
          </a:p>
          <a:p>
            <a:endParaRPr lang="en-US" dirty="0"/>
          </a:p>
          <a:p>
            <a:r>
              <a:rPr lang="en-US" dirty="0"/>
              <a:t>Number / Percent of infections averted</a:t>
            </a:r>
          </a:p>
          <a:p>
            <a:r>
              <a:rPr lang="en-US" dirty="0"/>
              <a:t>Person years on treatment / infection averted </a:t>
            </a:r>
          </a:p>
        </p:txBody>
      </p:sp>
    </p:spTree>
    <p:extLst>
      <p:ext uri="{BB962C8B-B14F-4D97-AF65-F5344CB8AC3E}">
        <p14:creationId xmlns:p14="http://schemas.microsoft.com/office/powerpoint/2010/main" val="1497446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>
            <a:normAutofit/>
          </a:bodyPr>
          <a:lstStyle/>
          <a:p>
            <a:fld id="{612058E1-0728-CA42-B240-C704EBCC0A96}" type="slidenum">
              <a:rPr lang="en-US" smtClean="0"/>
              <a:t>42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WHAMP Progress Report Year 1</a:t>
            </a:r>
          </a:p>
        </p:txBody>
      </p:sp>
    </p:spTree>
    <p:extLst>
      <p:ext uri="{BB962C8B-B14F-4D97-AF65-F5344CB8AC3E}">
        <p14:creationId xmlns:p14="http://schemas.microsoft.com/office/powerpoint/2010/main" val="148491909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another project at UW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WHAMP Progress Report Year 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612058E1-0728-CA42-B240-C704EBCC0A96}" type="slidenum">
              <a:rPr lang="en-US" smtClean="0"/>
              <a:t>43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Phylogenetic analyses of local HIV diagnoses</a:t>
            </a:r>
          </a:p>
        </p:txBody>
      </p:sp>
      <p:grpSp>
        <p:nvGrpSpPr>
          <p:cNvPr id="27" name="Group 26"/>
          <p:cNvGrpSpPr/>
          <p:nvPr/>
        </p:nvGrpSpPr>
        <p:grpSpPr>
          <a:xfrm>
            <a:off x="731267" y="2406851"/>
            <a:ext cx="4701969" cy="3695311"/>
            <a:chOff x="893135" y="3560850"/>
            <a:chExt cx="3383280" cy="2651760"/>
          </a:xfrm>
        </p:grpSpPr>
        <p:pic>
          <p:nvPicPr>
            <p:cNvPr id="7" name="Picture 6"/>
            <p:cNvPicPr>
              <a:picLocks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3135" y="3560850"/>
              <a:ext cx="3383280" cy="265176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grpSp>
          <p:nvGrpSpPr>
            <p:cNvPr id="26" name="Group 25"/>
            <p:cNvGrpSpPr/>
            <p:nvPr/>
          </p:nvGrpSpPr>
          <p:grpSpPr>
            <a:xfrm>
              <a:off x="2386204" y="4837813"/>
              <a:ext cx="1824288" cy="1286539"/>
              <a:chOff x="2386204" y="4837813"/>
              <a:chExt cx="1824288" cy="1286539"/>
            </a:xfrm>
          </p:grpSpPr>
          <p:sp>
            <p:nvSpPr>
              <p:cNvPr id="24" name="Rectangle 23"/>
              <p:cNvSpPr/>
              <p:nvPr/>
            </p:nvSpPr>
            <p:spPr>
              <a:xfrm>
                <a:off x="3040912" y="4837813"/>
                <a:ext cx="1169580" cy="1286539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n-US" sz="180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2386204" y="5533134"/>
                <a:ext cx="83869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14400"/>
                <a:r>
                  <a:rPr lang="en-US" dirty="0">
                    <a:solidFill>
                      <a:prstClr val="black"/>
                    </a:solidFill>
                    <a:latin typeface="Avenir Book" charset="0"/>
                    <a:ea typeface="Avenir Book" charset="0"/>
                    <a:cs typeface="Avenir Book" charset="0"/>
                  </a:rPr>
                  <a:t>Non-B</a:t>
                </a:r>
              </a:p>
            </p:txBody>
          </p:sp>
        </p:grpSp>
      </p:grpSp>
      <p:grpSp>
        <p:nvGrpSpPr>
          <p:cNvPr id="8" name="Group 7"/>
          <p:cNvGrpSpPr/>
          <p:nvPr/>
        </p:nvGrpSpPr>
        <p:grpSpPr>
          <a:xfrm>
            <a:off x="4517916" y="2639178"/>
            <a:ext cx="866347" cy="867941"/>
            <a:chOff x="2738090" y="3024431"/>
            <a:chExt cx="866347" cy="867941"/>
          </a:xfrm>
        </p:grpSpPr>
        <p:grpSp>
          <p:nvGrpSpPr>
            <p:cNvPr id="9" name="Group 8"/>
            <p:cNvGrpSpPr/>
            <p:nvPr/>
          </p:nvGrpSpPr>
          <p:grpSpPr>
            <a:xfrm>
              <a:off x="2738090" y="3024431"/>
              <a:ext cx="830763" cy="325718"/>
              <a:chOff x="9738530" y="638382"/>
              <a:chExt cx="1107684" cy="757851"/>
            </a:xfrm>
          </p:grpSpPr>
          <p:sp>
            <p:nvSpPr>
              <p:cNvPr id="14" name="Rectangle 13"/>
              <p:cNvSpPr/>
              <p:nvPr/>
            </p:nvSpPr>
            <p:spPr>
              <a:xfrm>
                <a:off x="9744522" y="714819"/>
                <a:ext cx="329665" cy="247236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983"/>
                <a:endParaRPr lang="en-US" sz="1050" b="1">
                  <a:solidFill>
                    <a:prstClr val="white"/>
                  </a:solidFill>
                  <a:latin typeface="Avenir Book" charset="0"/>
                  <a:ea typeface="Avenir Book" charset="0"/>
                  <a:cs typeface="Avenir Book" charset="0"/>
                </a:endParaRP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10089169" y="638382"/>
                <a:ext cx="757045" cy="3487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685983"/>
                <a:r>
                  <a:rPr lang="en-US" sz="1100" b="1" dirty="0">
                    <a:solidFill>
                      <a:prstClr val="black"/>
                    </a:solidFill>
                    <a:latin typeface="Avenir Book" charset="0"/>
                    <a:ea typeface="Avenir Book" charset="0"/>
                    <a:cs typeface="Avenir Book" charset="0"/>
                  </a:rPr>
                  <a:t>White</a:t>
                </a:r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9738530" y="1115545"/>
                <a:ext cx="329665" cy="24723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983"/>
                <a:endParaRPr lang="en-US" sz="1050" b="1">
                  <a:solidFill>
                    <a:prstClr val="white"/>
                  </a:solidFill>
                  <a:latin typeface="Avenir Book" charset="0"/>
                  <a:ea typeface="Avenir Book" charset="0"/>
                  <a:cs typeface="Avenir Book" charset="0"/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10083177" y="1047510"/>
                <a:ext cx="748496" cy="3487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685983"/>
                <a:r>
                  <a:rPr lang="en-US" sz="1100" b="1" dirty="0">
                    <a:solidFill>
                      <a:prstClr val="black"/>
                    </a:solidFill>
                    <a:latin typeface="Avenir Book" charset="0"/>
                    <a:ea typeface="Avenir Book" charset="0"/>
                    <a:cs typeface="Avenir Book" charset="0"/>
                  </a:rPr>
                  <a:t>Black</a:t>
                </a:r>
              </a:p>
            </p:txBody>
          </p:sp>
        </p:grpSp>
        <p:sp>
          <p:nvSpPr>
            <p:cNvPr id="10" name="Rectangle 9"/>
            <p:cNvSpPr/>
            <p:nvPr/>
          </p:nvSpPr>
          <p:spPr>
            <a:xfrm>
              <a:off x="2742587" y="3476464"/>
              <a:ext cx="247249" cy="10626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983"/>
              <a:endParaRPr lang="en-US" sz="1050" b="1">
                <a:solidFill>
                  <a:prstClr val="white"/>
                </a:solidFill>
                <a:latin typeface="Avenir Book" charset="0"/>
                <a:ea typeface="Avenir Book" charset="0"/>
                <a:cs typeface="Avenir Book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001071" y="3387944"/>
              <a:ext cx="56938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983"/>
              <a:r>
                <a:rPr lang="en-US" sz="1100" b="1" dirty="0">
                  <a:solidFill>
                    <a:prstClr val="black"/>
                  </a:solidFill>
                  <a:latin typeface="Avenir Book" charset="0"/>
                  <a:ea typeface="Avenir Book" charset="0"/>
                  <a:cs typeface="Avenir Book" charset="0"/>
                </a:rPr>
                <a:t>Asian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738093" y="3726902"/>
              <a:ext cx="247249" cy="10626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983"/>
              <a:endParaRPr lang="en-US" sz="1050" b="1">
                <a:solidFill>
                  <a:prstClr val="white"/>
                </a:solidFill>
                <a:latin typeface="Avenir Book" charset="0"/>
                <a:ea typeface="Avenir Book" charset="0"/>
                <a:cs typeface="Avenir Book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996578" y="3630762"/>
              <a:ext cx="60785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983"/>
              <a:r>
                <a:rPr lang="en-US" sz="1100" b="1" dirty="0">
                  <a:solidFill>
                    <a:prstClr val="black"/>
                  </a:solidFill>
                  <a:latin typeface="Avenir Book" charset="0"/>
                  <a:ea typeface="Avenir Book" charset="0"/>
                  <a:cs typeface="Avenir Book" charset="0"/>
                </a:rPr>
                <a:t>Latino</a:t>
              </a:r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5732468" y="2846967"/>
            <a:ext cx="301964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 Clades predominate in the 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Non-B clades predominate in Africa and Asia</a:t>
            </a:r>
          </a:p>
        </p:txBody>
      </p:sp>
      <p:sp>
        <p:nvSpPr>
          <p:cNvPr id="29" name="Rectangle 28"/>
          <p:cNvSpPr/>
          <p:nvPr/>
        </p:nvSpPr>
        <p:spPr>
          <a:xfrm>
            <a:off x="5635256" y="4701351"/>
            <a:ext cx="258345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They form a distinctive cluster here, </a:t>
            </a:r>
          </a:p>
          <a:p>
            <a:endParaRPr lang="en-US" dirty="0"/>
          </a:p>
          <a:p>
            <a:r>
              <a:rPr lang="en-US" dirty="0"/>
              <a:t>predominantly black</a:t>
            </a:r>
          </a:p>
        </p:txBody>
      </p:sp>
    </p:spTree>
    <p:extLst>
      <p:ext uri="{BB962C8B-B14F-4D97-AF65-F5344CB8AC3E}">
        <p14:creationId xmlns:p14="http://schemas.microsoft.com/office/powerpoint/2010/main" val="1888291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Herbeck</a:t>
            </a:r>
            <a:r>
              <a:rPr lang="en-US" dirty="0"/>
              <a:t> &amp; </a:t>
            </a:r>
            <a:r>
              <a:rPr lang="en-US" dirty="0" err="1"/>
              <a:t>Kerani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WHAMP Progress Report Year 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612058E1-0728-CA42-B240-C704EBCC0A96}" type="slidenum">
              <a:rPr lang="en-US" smtClean="0"/>
              <a:t>44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sz="quarter" idx="1"/>
          </p:nvPr>
        </p:nvSpPr>
        <p:spPr>
          <a:xfrm>
            <a:off x="612648" y="1745673"/>
            <a:ext cx="8153400" cy="625388"/>
          </a:xfrm>
        </p:spPr>
        <p:txBody>
          <a:bodyPr/>
          <a:lstStyle/>
          <a:p>
            <a:r>
              <a:rPr lang="en-US" dirty="0"/>
              <a:t>Phylogenetic analyses of </a:t>
            </a:r>
            <a:r>
              <a:rPr lang="en-US" i="1" dirty="0"/>
              <a:t>local</a:t>
            </a:r>
            <a:r>
              <a:rPr lang="en-US" dirty="0"/>
              <a:t> HIV diagnoses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742800" y="2421136"/>
            <a:ext cx="4775497" cy="3687145"/>
            <a:chOff x="5032067" y="3580084"/>
            <a:chExt cx="3383280" cy="2655500"/>
          </a:xfrm>
        </p:grpSpPr>
        <p:pic>
          <p:nvPicPr>
            <p:cNvPr id="18" name="Picture 17"/>
            <p:cNvPicPr>
              <a:picLocks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32067" y="3580084"/>
              <a:ext cx="3383280" cy="265176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grpSp>
          <p:nvGrpSpPr>
            <p:cNvPr id="26" name="Group 25"/>
            <p:cNvGrpSpPr/>
            <p:nvPr/>
          </p:nvGrpSpPr>
          <p:grpSpPr>
            <a:xfrm>
              <a:off x="6591060" y="4949045"/>
              <a:ext cx="1824287" cy="1286539"/>
              <a:chOff x="2386205" y="4860787"/>
              <a:chExt cx="1824287" cy="1286539"/>
            </a:xfrm>
          </p:grpSpPr>
          <p:sp>
            <p:nvSpPr>
              <p:cNvPr id="24" name="Rectangle 23"/>
              <p:cNvSpPr/>
              <p:nvPr/>
            </p:nvSpPr>
            <p:spPr>
              <a:xfrm>
                <a:off x="3040912" y="4860787"/>
                <a:ext cx="1169580" cy="1286539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n-US" sz="180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2386205" y="5533134"/>
                <a:ext cx="83869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14400"/>
                <a:r>
                  <a:rPr lang="en-US" dirty="0">
                    <a:solidFill>
                      <a:prstClr val="black"/>
                    </a:solidFill>
                    <a:latin typeface="Avenir Book" charset="0"/>
                    <a:ea typeface="Avenir Book" charset="0"/>
                    <a:cs typeface="Avenir Book" charset="0"/>
                  </a:rPr>
                  <a:t>Non-B</a:t>
                </a:r>
              </a:p>
            </p:txBody>
          </p:sp>
        </p:grpSp>
      </p:grpSp>
      <p:grpSp>
        <p:nvGrpSpPr>
          <p:cNvPr id="19" name="Group 18"/>
          <p:cNvGrpSpPr/>
          <p:nvPr/>
        </p:nvGrpSpPr>
        <p:grpSpPr>
          <a:xfrm>
            <a:off x="4212415" y="2872797"/>
            <a:ext cx="947858" cy="332101"/>
            <a:chOff x="9738530" y="638382"/>
            <a:chExt cx="1879977" cy="853091"/>
          </a:xfrm>
        </p:grpSpPr>
        <p:sp>
          <p:nvSpPr>
            <p:cNvPr id="20" name="Rectangle 19"/>
            <p:cNvSpPr/>
            <p:nvPr/>
          </p:nvSpPr>
          <p:spPr>
            <a:xfrm>
              <a:off x="9744522" y="714819"/>
              <a:ext cx="329665" cy="24723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en-US" sz="1100" b="1">
                <a:solidFill>
                  <a:prstClr val="white"/>
                </a:solidFill>
                <a:latin typeface="Avenir Book" charset="0"/>
                <a:ea typeface="Avenir Book" charset="0"/>
                <a:cs typeface="Avenir Book" charset="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0089169" y="638382"/>
              <a:ext cx="727149" cy="4439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sz="1200" b="1" dirty="0">
                  <a:solidFill>
                    <a:prstClr val="black"/>
                  </a:solidFill>
                  <a:latin typeface="Avenir Book" charset="0"/>
                  <a:ea typeface="Avenir Book" charset="0"/>
                  <a:cs typeface="Avenir Book" charset="0"/>
                </a:rPr>
                <a:t>MSM</a:t>
              </a: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9738530" y="1115545"/>
              <a:ext cx="329665" cy="247236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en-US" sz="1100" b="1">
                <a:solidFill>
                  <a:prstClr val="white"/>
                </a:solidFill>
                <a:latin typeface="Avenir Book" charset="0"/>
                <a:ea typeface="Avenir Book" charset="0"/>
                <a:cs typeface="Avenir Book" charset="0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0083177" y="1047510"/>
              <a:ext cx="1535330" cy="4439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sz="1200" b="1" dirty="0">
                  <a:solidFill>
                    <a:prstClr val="black"/>
                  </a:solidFill>
                  <a:latin typeface="Avenir Book" charset="0"/>
                  <a:ea typeface="Avenir Book" charset="0"/>
                  <a:cs typeface="Avenir Book" charset="0"/>
                </a:rPr>
                <a:t>Heterosexual</a:t>
              </a:r>
            </a:p>
          </p:txBody>
        </p:sp>
      </p:grpSp>
      <p:sp>
        <p:nvSpPr>
          <p:cNvPr id="27" name="Rectangle 26"/>
          <p:cNvSpPr/>
          <p:nvPr/>
        </p:nvSpPr>
        <p:spPr>
          <a:xfrm>
            <a:off x="5635256" y="4701351"/>
            <a:ext cx="258345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They form a distinctive cluster here, </a:t>
            </a:r>
          </a:p>
          <a:p>
            <a:endParaRPr lang="en-US" dirty="0"/>
          </a:p>
          <a:p>
            <a:r>
              <a:rPr lang="en-US" dirty="0"/>
              <a:t>And predominantly heterosexual</a:t>
            </a:r>
          </a:p>
        </p:txBody>
      </p:sp>
    </p:spTree>
    <p:extLst>
      <p:ext uri="{BB962C8B-B14F-4D97-AF65-F5344CB8AC3E}">
        <p14:creationId xmlns:p14="http://schemas.microsoft.com/office/powerpoint/2010/main" val="1291494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382496" cy="990600"/>
          </a:xfrm>
        </p:spPr>
        <p:txBody>
          <a:bodyPr>
            <a:normAutofit fontScale="90000"/>
          </a:bodyPr>
          <a:lstStyle/>
          <a:p>
            <a:r>
              <a:rPr lang="en-US" dirty="0"/>
              <a:t>An independent empirical calibration target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WHAMP Progress Report Year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612058E1-0728-CA42-B240-C704EBCC0A96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Directly relevant for calibrating our most uncertain parameters – the FOI across the boundaries</a:t>
            </a:r>
          </a:p>
          <a:p>
            <a:endParaRPr lang="en-US" dirty="0"/>
          </a:p>
          <a:p>
            <a:r>
              <a:rPr lang="en-US" dirty="0"/>
              <a:t>Separate from HIV incidence and prevalence data</a:t>
            </a:r>
          </a:p>
          <a:p>
            <a:pPr lvl="1"/>
            <a:r>
              <a:rPr lang="en-US" dirty="0"/>
              <a:t>So those can be preserved for model validation</a:t>
            </a:r>
          </a:p>
        </p:txBody>
      </p:sp>
    </p:spTree>
    <p:extLst>
      <p:ext uri="{BB962C8B-B14F-4D97-AF65-F5344CB8AC3E}">
        <p14:creationId xmlns:p14="http://schemas.microsoft.com/office/powerpoint/2010/main" val="157427805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E8521-A380-CE45-9F8A-ED48CD2A5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Interventions: </a:t>
            </a:r>
            <a:r>
              <a:rPr lang="en-US" dirty="0" err="1"/>
              <a:t>PrEP</a:t>
            </a:r>
            <a:endParaRPr lang="en-US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F782EED4-C790-7248-9794-A34451FF74AA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628650" y="2226469"/>
          <a:ext cx="7886700" cy="2971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2290714226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3179887084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975120688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r>
                        <a:rPr lang="en-US" sz="1400" dirty="0"/>
                        <a:t>Feature/process</a:t>
                      </a:r>
                    </a:p>
                  </a:txBody>
                  <a:tcPr marL="68580" marR="68580" marT="34290" marB="3429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Source(s)</a:t>
                      </a:r>
                    </a:p>
                  </a:txBody>
                  <a:tcPr marL="68580" marR="68580" marT="34290" marB="3429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Status/comments</a:t>
                      </a:r>
                    </a:p>
                  </a:txBody>
                  <a:tcPr marL="68580" marR="68580" marT="34290" marB="34290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8273951"/>
                  </a:ext>
                </a:extLst>
              </a:tr>
              <a:tr h="480060">
                <a:tc>
                  <a:txBody>
                    <a:bodyPr/>
                    <a:lstStyle/>
                    <a:p>
                      <a:r>
                        <a:rPr lang="en-US" sz="1400" dirty="0"/>
                        <a:t>Uptake</a:t>
                      </a:r>
                    </a:p>
                  </a:txBody>
                  <a:tcPr marL="68580" marR="68580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WHAMP survey; 2017-2018 WHSPP surveys</a:t>
                      </a:r>
                    </a:p>
                  </a:txBody>
                  <a:tcPr marL="68580" marR="68580" marT="34290" marB="34290">
                    <a:noFill/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Pending data collection; will start modeling with national ART-NET and/or WHSPP data</a:t>
                      </a:r>
                    </a:p>
                  </a:txBody>
                  <a:tcPr marL="68580" marR="68580" marT="34290" marB="3429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387394"/>
                  </a:ext>
                </a:extLst>
              </a:tr>
              <a:tr h="480060">
                <a:tc>
                  <a:txBody>
                    <a:bodyPr/>
                    <a:lstStyle/>
                    <a:p>
                      <a:r>
                        <a:rPr lang="en-US" sz="1400" dirty="0"/>
                        <a:t>Adherence</a:t>
                      </a:r>
                    </a:p>
                  </a:txBody>
                  <a:tcPr marL="68580" marR="68580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WHAMP survey; 2017-2018 WHSPP surveys</a:t>
                      </a:r>
                    </a:p>
                  </a:txBody>
                  <a:tcPr marL="68580" marR="68580" marT="34290" marB="34290"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0698249"/>
                  </a:ext>
                </a:extLst>
              </a:tr>
              <a:tr h="480060">
                <a:tc>
                  <a:txBody>
                    <a:bodyPr/>
                    <a:lstStyle/>
                    <a:p>
                      <a:r>
                        <a:rPr lang="en-US" sz="1400" dirty="0"/>
                        <a:t>Discontinuation</a:t>
                      </a:r>
                    </a:p>
                  </a:txBody>
                  <a:tcPr marL="68580" marR="68580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WHAMP survey; 2017-2018 WHSPP surveys</a:t>
                      </a:r>
                    </a:p>
                  </a:txBody>
                  <a:tcPr marL="68580" marR="68580" marT="34290" marB="34290"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7764242"/>
                  </a:ext>
                </a:extLst>
              </a:tr>
              <a:tr h="480060">
                <a:tc>
                  <a:txBody>
                    <a:bodyPr/>
                    <a:lstStyle/>
                    <a:p>
                      <a:r>
                        <a:rPr lang="en-US" sz="1400" dirty="0"/>
                        <a:t>Risk compensation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Change in condom use</a:t>
                      </a:r>
                    </a:p>
                  </a:txBody>
                  <a:tcPr marL="68580" marR="68580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Literature</a:t>
                      </a:r>
                    </a:p>
                  </a:txBody>
                  <a:tcPr marL="68580" marR="68580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/>
                    </a:p>
                  </a:txBody>
                  <a:tcPr marL="68580" marR="68580" marT="34290" marB="34290" anchor="ctr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6136769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r>
                        <a:rPr lang="en-US" sz="1400" dirty="0"/>
                        <a:t>HIV testing while on </a:t>
                      </a:r>
                      <a:r>
                        <a:rPr lang="en-US" sz="1400" dirty="0" err="1"/>
                        <a:t>PrEP</a:t>
                      </a:r>
                      <a:endParaRPr lang="en-US" sz="1400" dirty="0"/>
                    </a:p>
                  </a:txBody>
                  <a:tcPr marL="68580" marR="68580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WHAMP survey; 2017-2018 WHSPP surveys</a:t>
                      </a:r>
                    </a:p>
                  </a:txBody>
                  <a:tcPr marL="68580" marR="68580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Pending data collection; will start modeling with national ART-NET and/or WHSPP data</a:t>
                      </a:r>
                    </a:p>
                  </a:txBody>
                  <a:tcPr marL="68580" marR="68580" marT="34290" marB="3429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64614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924442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Applied Modeling for Prevention Projects</a:t>
            </a:r>
          </a:p>
          <a:p>
            <a:r>
              <a:rPr lang="en-US" dirty="0"/>
              <a:t>Modeling software development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History and Context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WHAMP Progress Report Year 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12058E1-0728-CA42-B240-C704EBCC0A9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3338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WHAMP and its relatives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WHAMP Progress Report Year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612058E1-0728-CA42-B240-C704EBCC0A96}" type="slidenum">
              <a:rPr lang="en-US" smtClean="0"/>
              <a:t>6</a:t>
            </a:fld>
            <a:endParaRPr lang="en-US"/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2499990094"/>
              </p:ext>
            </p:extLst>
          </p:nvPr>
        </p:nvGraphicFramePr>
        <p:xfrm>
          <a:off x="612775" y="1746250"/>
          <a:ext cx="8153400" cy="43497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113041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 addition: Model Infrastructure Support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WHAMP Progress Report Year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612058E1-0728-CA42-B240-C704EBCC0A96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Software package development (open-source, free)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20 years of NIH support (M Morris PI)</a:t>
            </a:r>
          </a:p>
          <a:p>
            <a:pPr lvl="1"/>
            <a:r>
              <a:rPr lang="en-US" b="1" dirty="0" err="1"/>
              <a:t>statnet</a:t>
            </a:r>
            <a:r>
              <a:rPr lang="en-US" dirty="0"/>
              <a:t>: Statistical models for network analysis and simulation</a:t>
            </a:r>
          </a:p>
          <a:p>
            <a:pPr lvl="1"/>
            <a:r>
              <a:rPr lang="en-US" b="1" dirty="0" err="1"/>
              <a:t>EpiModel</a:t>
            </a:r>
            <a:r>
              <a:rPr lang="en-US" dirty="0"/>
              <a:t> 1.0: Modeling epidemics on networks</a:t>
            </a:r>
          </a:p>
          <a:p>
            <a:pPr lvl="1"/>
            <a:endParaRPr lang="en-US" dirty="0"/>
          </a:p>
          <a:p>
            <a:r>
              <a:rPr lang="en-US" dirty="0"/>
              <a:t>Current support:  MIDAS (NIH R01, S </a:t>
            </a:r>
            <a:r>
              <a:rPr lang="en-US" dirty="0" err="1"/>
              <a:t>Jenness</a:t>
            </a:r>
            <a:r>
              <a:rPr lang="en-US" dirty="0"/>
              <a:t> PI)</a:t>
            </a:r>
          </a:p>
          <a:p>
            <a:pPr lvl="1"/>
            <a:r>
              <a:rPr lang="en-US" b="1" dirty="0" err="1"/>
              <a:t>EpiModel</a:t>
            </a:r>
            <a:r>
              <a:rPr lang="en-US" dirty="0"/>
              <a:t> 2.0</a:t>
            </a:r>
          </a:p>
        </p:txBody>
      </p:sp>
    </p:spTree>
    <p:extLst>
      <p:ext uri="{BB962C8B-B14F-4D97-AF65-F5344CB8AC3E}">
        <p14:creationId xmlns:p14="http://schemas.microsoft.com/office/powerpoint/2010/main" val="10513714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modeling for epidemics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WHAMP Progress Report Year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612058E1-0728-CA42-B240-C704EBCC0A96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Relies on statistical methods</a:t>
            </a:r>
          </a:p>
          <a:p>
            <a:pPr lvl="1"/>
            <a:r>
              <a:rPr lang="en-US" dirty="0"/>
              <a:t>For dynamic network estimation and simulation</a:t>
            </a:r>
          </a:p>
          <a:p>
            <a:pPr lvl="1"/>
            <a:r>
              <a:rPr lang="en-US" dirty="0"/>
              <a:t>Exponential family Random Graph Models (ERGMs)</a:t>
            </a:r>
          </a:p>
          <a:p>
            <a:endParaRPr lang="en-US" dirty="0"/>
          </a:p>
          <a:p>
            <a:r>
              <a:rPr lang="en-US" dirty="0"/>
              <a:t>Designed to use very simple network data</a:t>
            </a:r>
          </a:p>
          <a:p>
            <a:pPr lvl="1"/>
            <a:r>
              <a:rPr lang="en-US" dirty="0"/>
              <a:t>“Egocentric” sampled network data</a:t>
            </a:r>
          </a:p>
          <a:p>
            <a:pPr lvl="1"/>
            <a:r>
              <a:rPr lang="en-US" dirty="0"/>
              <a:t>Implemented like a traditional cross sectional sample survey</a:t>
            </a:r>
          </a:p>
          <a:p>
            <a:pPr lvl="1"/>
            <a:endParaRPr lang="en-US" dirty="0"/>
          </a:p>
          <a:p>
            <a:r>
              <a:rPr lang="en-US" dirty="0"/>
              <a:t>We’re teaching our weeklong workshop in August…</a:t>
            </a:r>
          </a:p>
        </p:txBody>
      </p:sp>
    </p:spTree>
    <p:extLst>
      <p:ext uri="{BB962C8B-B14F-4D97-AF65-F5344CB8AC3E}">
        <p14:creationId xmlns:p14="http://schemas.microsoft.com/office/powerpoint/2010/main" val="28434264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HIV Transmission and Care Engagement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Model development (I)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WHAMP Progress Report Year 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12058E1-0728-CA42-B240-C704EBCC0A9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19246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NMG">
  <a:themeElements>
    <a:clrScheme name="NME2014">
      <a:dk1>
        <a:srgbClr val="4D4635"/>
      </a:dk1>
      <a:lt1>
        <a:srgbClr val="FFFFFF"/>
      </a:lt1>
      <a:dk2>
        <a:srgbClr val="6F6B4F"/>
      </a:dk2>
      <a:lt2>
        <a:srgbClr val="DFDCB7"/>
      </a:lt2>
      <a:accent1>
        <a:srgbClr val="948F6A"/>
      </a:accent1>
      <a:accent2>
        <a:srgbClr val="3C638B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NMG" id="{D4B869C1-19D9-40DD-A2C5-7AE351DEB619}" vid="{0E12E1B3-1C5E-487F-8557-0793BD455F4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NMG</Template>
  <TotalTime>5861</TotalTime>
  <Words>2215</Words>
  <Application>Microsoft Macintosh PowerPoint</Application>
  <PresentationFormat>On-screen Show (4:3)</PresentationFormat>
  <Paragraphs>543</Paragraphs>
  <Slides>46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2" baseType="lpstr">
      <vt:lpstr>Arial</vt:lpstr>
      <vt:lpstr>Avenir Book</vt:lpstr>
      <vt:lpstr>Calibri</vt:lpstr>
      <vt:lpstr>Helvetica Neue</vt:lpstr>
      <vt:lpstr>Wingdings</vt:lpstr>
      <vt:lpstr>NMG</vt:lpstr>
      <vt:lpstr>WHAMP:  Year 1 Progress report</vt:lpstr>
      <vt:lpstr>Project collaborators</vt:lpstr>
      <vt:lpstr>Project goals</vt:lpstr>
      <vt:lpstr>Outline</vt:lpstr>
      <vt:lpstr>History and Context</vt:lpstr>
      <vt:lpstr>WHAMP and its relatives</vt:lpstr>
      <vt:lpstr>In addition: Model Infrastructure Support</vt:lpstr>
      <vt:lpstr>Network modeling for epidemics</vt:lpstr>
      <vt:lpstr>Model development (I)</vt:lpstr>
      <vt:lpstr>Key components of the framework</vt:lpstr>
      <vt:lpstr>What makes the model WA specific?</vt:lpstr>
      <vt:lpstr>Overview:  Transmission model components</vt:lpstr>
      <vt:lpstr>Demographics: Region</vt:lpstr>
      <vt:lpstr>Demographics: Age</vt:lpstr>
      <vt:lpstr>Demographics: Race/Ethnicity</vt:lpstr>
      <vt:lpstr>Demographics: Entry/Exit, Circumcision</vt:lpstr>
      <vt:lpstr>Sexual partnership network(s)</vt:lpstr>
      <vt:lpstr>Sexual partnership network: key features</vt:lpstr>
      <vt:lpstr>Sexual partnership network: key features</vt:lpstr>
      <vt:lpstr>Intrahost epidemiology and care cascade</vt:lpstr>
      <vt:lpstr>HIV transmission (per act)</vt:lpstr>
      <vt:lpstr>Darcy’s dissertation: a prototype model</vt:lpstr>
      <vt:lpstr>Model Development (II)</vt:lpstr>
      <vt:lpstr>Objectives</vt:lpstr>
      <vt:lpstr>PowerPoint Presentation</vt:lpstr>
      <vt:lpstr>EVA’s slides here</vt:lpstr>
      <vt:lpstr>Individual demographics</vt:lpstr>
      <vt:lpstr>ADAP enrollment</vt:lpstr>
      <vt:lpstr>ADAP recertification</vt:lpstr>
      <vt:lpstr>ADAP: parameters</vt:lpstr>
      <vt:lpstr>PrEP care continuum &amp; PrEP-DAP</vt:lpstr>
      <vt:lpstr>PrEP-DAP: parameters</vt:lpstr>
      <vt:lpstr>Timeline 2019</vt:lpstr>
      <vt:lpstr>New Data Collection</vt:lpstr>
      <vt:lpstr>Format of WHAMP</vt:lpstr>
      <vt:lpstr>Quex final draft</vt:lpstr>
      <vt:lpstr>The simulation setup</vt:lpstr>
      <vt:lpstr>Epidemic simulation with HYAK</vt:lpstr>
      <vt:lpstr>Current Simulations </vt:lpstr>
      <vt:lpstr>Epidemic outcomes</vt:lpstr>
      <vt:lpstr>Interventions</vt:lpstr>
      <vt:lpstr>Appendix</vt:lpstr>
      <vt:lpstr>From another project at UW</vt:lpstr>
      <vt:lpstr>Herbeck &amp; Kerani</vt:lpstr>
      <vt:lpstr>An independent empirical calibration target</vt:lpstr>
      <vt:lpstr>Interventions: PrEP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Jeanette</dc:creator>
  <cp:lastModifiedBy>Sykao Kao</cp:lastModifiedBy>
  <cp:revision>380</cp:revision>
  <dcterms:created xsi:type="dcterms:W3CDTF">2018-05-30T17:33:57Z</dcterms:created>
  <dcterms:modified xsi:type="dcterms:W3CDTF">2019-01-22T00:50:55Z</dcterms:modified>
</cp:coreProperties>
</file>